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26" r:id="rId2"/>
    <p:sldId id="818" r:id="rId3"/>
    <p:sldId id="552" r:id="rId4"/>
    <p:sldId id="496" r:id="rId5"/>
    <p:sldId id="559" r:id="rId6"/>
    <p:sldId id="564" r:id="rId7"/>
    <p:sldId id="561" r:id="rId8"/>
    <p:sldId id="560" r:id="rId9"/>
    <p:sldId id="506" r:id="rId10"/>
    <p:sldId id="508" r:id="rId11"/>
    <p:sldId id="565" r:id="rId12"/>
    <p:sldId id="819" r:id="rId13"/>
    <p:sldId id="820" r:id="rId14"/>
    <p:sldId id="821" r:id="rId15"/>
    <p:sldId id="822" r:id="rId16"/>
    <p:sldId id="82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412DB-F656-4360-9EC3-2C8A6C879D09}" v="4380" dt="2019-07-10T04:47:11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04CB-9CB8-4DC9-A68A-DC501D6BB48F}" type="datetimeFigureOut">
              <a:rPr lang="en-HK" smtClean="0"/>
              <a:t>10/7/2019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CBBAB-F5F5-4681-829E-90672F8DA3DE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9491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PowerPoint_cove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kedcity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0" r="10185"/>
          <a:stretch>
            <a:fillRect/>
          </a:stretch>
        </p:blipFill>
        <p:spPr bwMode="auto">
          <a:xfrm>
            <a:off x="179389" y="0"/>
            <a:ext cx="27717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659564" y="765176"/>
            <a:ext cx="2268537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500">
                <a:solidFill>
                  <a:srgbClr val="0380B7"/>
                </a:solidFill>
                <a:latin typeface="Tahoma" pitchFamily="34" charset="0"/>
              </a:rPr>
              <a:t>www.hkedcity.net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1" y="1916115"/>
            <a:ext cx="5832475" cy="1470025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6" y="4076702"/>
            <a:ext cx="3960813" cy="12239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716405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49292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188913"/>
            <a:ext cx="2105025" cy="6037262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88913"/>
            <a:ext cx="6167437" cy="6037262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04325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44168"/>
            <a:ext cx="8577072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2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17372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5038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700213"/>
            <a:ext cx="4135437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1" y="1700213"/>
            <a:ext cx="4137025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2277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70340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9208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905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1262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9865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owerPoint_content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7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700213"/>
            <a:ext cx="84248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pic>
        <p:nvPicPr>
          <p:cNvPr id="1028" name="Picture 16" descr="hkedcity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0" r="8473"/>
          <a:stretch>
            <a:fillRect/>
          </a:stretch>
        </p:blipFill>
        <p:spPr bwMode="auto">
          <a:xfrm>
            <a:off x="1" y="6350"/>
            <a:ext cx="19081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188915"/>
            <a:ext cx="6553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824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2250" b="1">
          <a:solidFill>
            <a:schemeClr val="accent3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5pPr>
      <a:lvl6pPr marL="342900" algn="r" rtl="0" fontAlgn="base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6pPr>
      <a:lvl7pPr marL="685800" algn="r" rtl="0" fontAlgn="base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7pPr>
      <a:lvl8pPr marL="1028700" algn="r" rtl="0" fontAlgn="base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8pPr>
      <a:lvl9pPr marL="1371600" algn="r" rtl="0" fontAlgn="base">
        <a:spcBef>
          <a:spcPct val="0"/>
        </a:spcBef>
        <a:spcAft>
          <a:spcPct val="0"/>
        </a:spcAft>
        <a:defRPr kumimoji="1" sz="2100" b="1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195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1800">
          <a:solidFill>
            <a:schemeClr val="accent2"/>
          </a:solidFill>
          <a:latin typeface="Calibri" panose="020F0502020204030204" pitchFamily="34" charset="0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380B7"/>
        </a:buClr>
        <a:buBlip>
          <a:blip r:embed="rId17"/>
        </a:buBlip>
        <a:defRPr kumimoji="1" sz="1500">
          <a:solidFill>
            <a:schemeClr val="accent2"/>
          </a:solidFill>
          <a:latin typeface="Calibri" panose="020F0502020204030204" pitchFamily="34" charset="0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05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05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05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05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db.gov.hk/en/edu-system/primary-secondary/applicable-to-primary-secondary/it-in-edu/Information-Security/information-security-in-school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hyperlink" Target="https://www.autoevolution.com/news/opel-employees-reach-agreement-20702.html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sec.gov.hk/english/business/security_smc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2357439" y="4185047"/>
            <a:ext cx="5347097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380B7"/>
              </a:buClr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Aft>
                <a:spcPct val="0"/>
              </a:spcAft>
              <a:buNone/>
            </a:pPr>
            <a:endParaRPr lang="zh-HK" altLang="zh-HK" sz="18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FCBE-F969-4738-9411-E26CD622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582" y="1958975"/>
            <a:ext cx="5832475" cy="1470025"/>
          </a:xfrm>
        </p:spPr>
        <p:txBody>
          <a:bodyPr/>
          <a:lstStyle/>
          <a:p>
            <a:r>
              <a:rPr lang="zh-TW" altLang="en-US" sz="4000" dirty="0"/>
              <a:t>私隱及網絡安全</a:t>
            </a:r>
            <a:br>
              <a:rPr lang="en-HK" altLang="zh-TW" sz="4000" dirty="0"/>
            </a:br>
            <a:r>
              <a:rPr lang="en-HK" altLang="zh-TW" sz="4000" dirty="0"/>
              <a:t>- </a:t>
            </a:r>
            <a:r>
              <a:rPr lang="zh-TW" altLang="en-US" sz="4000" dirty="0"/>
              <a:t>政策和框架</a:t>
            </a:r>
            <a:endParaRPr lang="zh-HK" alt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53AFD-17AA-43F5-BF8B-937654AAD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1573" y="5338336"/>
            <a:ext cx="3960813" cy="1223963"/>
          </a:xfrm>
        </p:spPr>
        <p:txBody>
          <a:bodyPr/>
          <a:lstStyle/>
          <a:p>
            <a:r>
              <a:rPr lang="en-US" altLang="zh-HK" sz="2400" dirty="0"/>
              <a:t>10 July 2019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04604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67513"/>
          </a:xfrm>
        </p:spPr>
        <p:txBody>
          <a:bodyPr/>
          <a:lstStyle/>
          <a:p>
            <a:r>
              <a:rPr lang="en-US" altLang="zh-HK" dirty="0"/>
              <a:t>Roles and Responsibilities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2145"/>
            <a:ext cx="7772400" cy="3784059"/>
          </a:xfrm>
        </p:spPr>
        <p:txBody>
          <a:bodyPr/>
          <a:lstStyle/>
          <a:p>
            <a:pPr marL="0" indent="0">
              <a:buNone/>
            </a:pPr>
            <a:r>
              <a:rPr lang="en-US" altLang="zh-HK" b="1" kern="0" dirty="0">
                <a:solidFill>
                  <a:srgbClr val="0070C0"/>
                </a:solidFill>
              </a:rPr>
              <a:t>Information Security in Schools - Recommended Practice (2019)</a:t>
            </a:r>
          </a:p>
          <a:p>
            <a:pPr marL="0" indent="0">
              <a:buNone/>
            </a:pPr>
            <a:r>
              <a:rPr lang="en-US" altLang="zh-HK" dirty="0"/>
              <a:t>Chapter 2 Security Management</a:t>
            </a:r>
          </a:p>
          <a:p>
            <a:r>
              <a:rPr lang="en-US" altLang="zh-HK" dirty="0"/>
              <a:t>2.2 Security Policy</a:t>
            </a:r>
          </a:p>
          <a:p>
            <a:r>
              <a:rPr lang="en-US" altLang="zh-HK" dirty="0"/>
              <a:t>2.3 Security Personnel</a:t>
            </a:r>
          </a:p>
          <a:p>
            <a:pPr lvl="1"/>
            <a:r>
              <a:rPr lang="en-US" altLang="zh-HK" sz="2000" dirty="0"/>
              <a:t>School Head</a:t>
            </a:r>
          </a:p>
          <a:p>
            <a:pPr lvl="1"/>
            <a:r>
              <a:rPr lang="en-US" altLang="zh-HK" sz="2000" dirty="0"/>
              <a:t>IT Head</a:t>
            </a:r>
          </a:p>
          <a:p>
            <a:pPr lvl="1"/>
            <a:r>
              <a:rPr lang="en-US" altLang="zh-HK" sz="2000" dirty="0"/>
              <a:t>IT Committee Members</a:t>
            </a:r>
          </a:p>
          <a:p>
            <a:pPr lvl="1"/>
            <a:r>
              <a:rPr lang="en-US" altLang="zh-HK" sz="2000" dirty="0"/>
              <a:t>Technical Support Staff</a:t>
            </a:r>
          </a:p>
          <a:p>
            <a:r>
              <a:rPr lang="en-US" altLang="zh-HK" dirty="0"/>
              <a:t>2.4 IT Security Functions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451" y="5213993"/>
            <a:ext cx="8613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Details: </a:t>
            </a:r>
          </a:p>
          <a:p>
            <a:r>
              <a:rPr lang="en-US" altLang="zh-HK" dirty="0">
                <a:hlinkClick r:id="rId2"/>
              </a:rPr>
              <a:t>https://www.edb.gov.hk/en/edu-system/primary-secondary/applicable-to-primary-secondary/it-in-edu/Information-Security/information-security-in-school.html</a:t>
            </a:r>
            <a:endParaRPr lang="en-US" altLang="zh-HK" dirty="0"/>
          </a:p>
          <a:p>
            <a:endParaRPr lang="zh-HK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745" y="2219658"/>
            <a:ext cx="5000763" cy="28391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5458" y="2546555"/>
            <a:ext cx="1769807" cy="1966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31783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0A9D6-8EF0-41F3-91FE-36C7298F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2AE2E856-8099-467B-A07C-D1C4B83D5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68707"/>
              </p:ext>
            </p:extLst>
          </p:nvPr>
        </p:nvGraphicFramePr>
        <p:xfrm>
          <a:off x="0" y="0"/>
          <a:ext cx="9143999" cy="662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4527">
                  <a:extLst>
                    <a:ext uri="{9D8B030D-6E8A-4147-A177-3AD203B41FA5}">
                      <a16:colId xmlns:a16="http://schemas.microsoft.com/office/drawing/2014/main" val="3694935132"/>
                    </a:ext>
                  </a:extLst>
                </a:gridCol>
                <a:gridCol w="6149472">
                  <a:extLst>
                    <a:ext uri="{9D8B030D-6E8A-4147-A177-3AD203B41FA5}">
                      <a16:colId xmlns:a16="http://schemas.microsoft.com/office/drawing/2014/main" val="1361084581"/>
                    </a:ext>
                  </a:extLst>
                </a:gridCol>
              </a:tblGrid>
              <a:tr h="35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600" dirty="0">
                          <a:effectLst/>
                        </a:rPr>
                        <a:t>Responsibilities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18962"/>
                  </a:ext>
                </a:extLst>
              </a:tr>
              <a:tr h="1031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 dirty="0">
                          <a:effectLst/>
                        </a:rPr>
                        <a:t>Incorporated Management Committee (IMC)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Approve policies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Delegate authority to Principals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Risk Management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Crisis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702793348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 dirty="0">
                          <a:effectLst/>
                        </a:rPr>
                        <a:t>IT Committee under IMC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>
                          <a:effectLst/>
                        </a:rPr>
                        <a:t>Delegated with the above duties by the Council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2471202531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>
                          <a:effectLst/>
                        </a:rPr>
                        <a:t>School Supervisor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>
                          <a:effectLst/>
                        </a:rPr>
                        <a:t>Execution and Monitoring of the above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3090410494"/>
                  </a:ext>
                </a:extLst>
              </a:tr>
              <a:tr h="86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>
                          <a:effectLst/>
                        </a:rPr>
                        <a:t>School Principal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Implement IS policy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Resource (budget, manpower) provision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Overall responsibilities covering IT and non-IT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969519007"/>
                  </a:ext>
                </a:extLst>
              </a:tr>
              <a:tr h="815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 dirty="0">
                          <a:effectLst/>
                        </a:rPr>
                        <a:t>IT Head (Information Security Officer)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Overall responsibility of IT related issues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Implement the IT infrastructure and procedures accordingly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Formulate IT guidelines and procedures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017539756"/>
                  </a:ext>
                </a:extLst>
              </a:tr>
              <a:tr h="42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>
                          <a:effectLst/>
                        </a:rPr>
                        <a:t>IT technical staff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Carry out duties according to guidelines and procedures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4277705923"/>
                  </a:ext>
                </a:extLst>
              </a:tr>
              <a:tr h="648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>
                          <a:effectLst/>
                        </a:rPr>
                        <a:t>Teachers with IT related duties (sensitive data, privileged accounts)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>
                          <a:effectLst/>
                        </a:rPr>
                        <a:t>Understanding the guidelines and procedures related to their special duties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10040949"/>
                  </a:ext>
                </a:extLst>
              </a:tr>
              <a:tr h="785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>
                          <a:effectLst/>
                        </a:rPr>
                        <a:t>Teacher Users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Follow the guidelines and procedures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Comply with legal requirements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Comply with teacher code of conducts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623506774"/>
                  </a:ext>
                </a:extLst>
              </a:tr>
              <a:tr h="867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HK" sz="1400" dirty="0">
                          <a:effectLst/>
                        </a:rPr>
                        <a:t>Student Users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Understand AUP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Comply with school requirements for students (conduct, discipline)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HK" sz="1400" dirty="0">
                          <a:effectLst/>
                        </a:rPr>
                        <a:t>Comply with legal requirements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235" marR="54235" marT="0" marB="0"/>
                </a:tc>
                <a:extLst>
                  <a:ext uri="{0D108BD9-81ED-4DB2-BD59-A6C34878D82A}">
                    <a16:rowId xmlns:a16="http://schemas.microsoft.com/office/drawing/2014/main" val="1446559345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C60F5C-78DC-406C-B5FE-AB5F9E16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320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10" y="484632"/>
            <a:ext cx="7772400" cy="734568"/>
          </a:xfrm>
        </p:spPr>
        <p:txBody>
          <a:bodyPr>
            <a:normAutofit/>
          </a:bodyPr>
          <a:lstStyle/>
          <a:p>
            <a:r>
              <a:rPr lang="en-US" altLang="zh-HK" sz="3200" dirty="0"/>
              <a:t>IMC </a:t>
            </a:r>
            <a:r>
              <a:rPr lang="en-US" altLang="zh-HK" sz="2400" dirty="0"/>
              <a:t>and</a:t>
            </a:r>
            <a:r>
              <a:rPr lang="en-US" altLang="zh-HK" sz="3200" dirty="0"/>
              <a:t> P</a:t>
            </a:r>
            <a:r>
              <a:rPr lang="en-HK" altLang="zh-TW" sz="3200" dirty="0" err="1"/>
              <a:t>rincipal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10" y="1423317"/>
            <a:ext cx="7772400" cy="3650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HK" altLang="zh-HK" sz="2800" dirty="0"/>
              <a:t>Conduct Risk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altLang="zh-HK" sz="2800" dirty="0"/>
              <a:t>Develop IS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HK" altLang="zh-HK" sz="2800" dirty="0"/>
              <a:t>Assign Roles and Responsibilities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800" dirty="0"/>
              <a:t>M</a:t>
            </a:r>
            <a:r>
              <a:rPr lang="en-HK" altLang="zh-TW" sz="2800" dirty="0" err="1"/>
              <a:t>onitoring</a:t>
            </a:r>
            <a:r>
              <a:rPr lang="zh-TW" altLang="en-US" sz="2800" dirty="0"/>
              <a:t> </a:t>
            </a:r>
            <a:r>
              <a:rPr lang="en-HK" altLang="zh-TW" sz="2800" dirty="0"/>
              <a:t>and</a:t>
            </a:r>
            <a:r>
              <a:rPr lang="zh-TW" altLang="en-US" sz="2800" dirty="0"/>
              <a:t> </a:t>
            </a:r>
            <a:r>
              <a:rPr lang="en-HK" altLang="zh-TW" sz="2800" dirty="0"/>
              <a:t>Review</a:t>
            </a:r>
            <a:endParaRPr lang="en-HK" altLang="zh-HK" sz="2800" dirty="0"/>
          </a:p>
          <a:p>
            <a:pPr>
              <a:buFontTx/>
              <a:buChar char="-"/>
            </a:pPr>
            <a:endParaRPr lang="zh-HK" altLang="en-US" sz="2800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430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F00B-8A1D-4EEF-805E-FEF64E70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6" y="739422"/>
            <a:ext cx="6553200" cy="720725"/>
          </a:xfrm>
        </p:spPr>
        <p:txBody>
          <a:bodyPr/>
          <a:lstStyle/>
          <a:p>
            <a:r>
              <a:rPr lang="en-US" dirty="0"/>
              <a:t>FOR IT HEAD - Infrastructure and Systems Related</a:t>
            </a:r>
            <a:br>
              <a:rPr lang="en-US" dirty="0"/>
            </a:b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DA7F-20EF-40EB-9EBD-148CCA9D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460147"/>
            <a:ext cx="8424862" cy="45259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Network</a:t>
            </a:r>
            <a:r>
              <a:rPr lang="en-US" dirty="0"/>
              <a:t> Security – private network, remote access</a:t>
            </a:r>
          </a:p>
          <a:p>
            <a:r>
              <a:rPr lang="en-US" dirty="0">
                <a:solidFill>
                  <a:srgbClr val="FF0000"/>
                </a:solidFill>
              </a:rPr>
              <a:t>Server</a:t>
            </a:r>
            <a:r>
              <a:rPr lang="en-US" dirty="0"/>
              <a:t> security – patch and upgrades, rights management</a:t>
            </a:r>
          </a:p>
          <a:p>
            <a:r>
              <a:rPr lang="en-US" dirty="0">
                <a:solidFill>
                  <a:srgbClr val="FF0000"/>
                </a:solidFill>
              </a:rPr>
              <a:t>Classifying</a:t>
            </a:r>
            <a:r>
              <a:rPr lang="en-US" dirty="0"/>
              <a:t> sensitive data (personal data, mailbox, exam papers etc.)</a:t>
            </a:r>
          </a:p>
          <a:p>
            <a:r>
              <a:rPr lang="en-US" dirty="0"/>
              <a:t>Managing </a:t>
            </a:r>
            <a:r>
              <a:rPr lang="en-US" dirty="0">
                <a:solidFill>
                  <a:srgbClr val="FF0000"/>
                </a:solidFill>
              </a:rPr>
              <a:t>file</a:t>
            </a:r>
            <a:r>
              <a:rPr lang="en-US" dirty="0"/>
              <a:t> storage, backup and cloud services, IT </a:t>
            </a:r>
            <a:r>
              <a:rPr lang="en-US" dirty="0">
                <a:solidFill>
                  <a:srgbClr val="FF0000"/>
                </a:solidFill>
              </a:rPr>
              <a:t>Assets</a:t>
            </a:r>
            <a:r>
              <a:rPr lang="en-US" dirty="0"/>
              <a:t> (keys)</a:t>
            </a:r>
          </a:p>
          <a:p>
            <a:r>
              <a:rPr lang="en-US" dirty="0"/>
              <a:t>Security in IT Procurement and Service Contracts, </a:t>
            </a:r>
            <a:r>
              <a:rPr lang="en-US" dirty="0">
                <a:solidFill>
                  <a:srgbClr val="FF0000"/>
                </a:solidFill>
              </a:rPr>
              <a:t>third party services</a:t>
            </a:r>
          </a:p>
          <a:p>
            <a:r>
              <a:rPr lang="en-US" dirty="0"/>
              <a:t>Managing Technical </a:t>
            </a:r>
            <a:r>
              <a:rPr lang="en-US" dirty="0">
                <a:solidFill>
                  <a:srgbClr val="FF0000"/>
                </a:solidFill>
              </a:rPr>
              <a:t>Support Staff </a:t>
            </a:r>
            <a:r>
              <a:rPr lang="en-US" dirty="0"/>
              <a:t>– security training, procedures, monitoring</a:t>
            </a:r>
          </a:p>
          <a:p>
            <a:r>
              <a:rPr lang="en-US" dirty="0"/>
              <a:t>Reviewing system statistics and </a:t>
            </a:r>
            <a:r>
              <a:rPr lang="en-US" dirty="0">
                <a:solidFill>
                  <a:srgbClr val="FF0000"/>
                </a:solidFill>
              </a:rPr>
              <a:t>logs</a:t>
            </a:r>
          </a:p>
          <a:p>
            <a:r>
              <a:rPr lang="en-US" dirty="0"/>
              <a:t>Managing privileged / </a:t>
            </a:r>
            <a:r>
              <a:rPr lang="en-HK" dirty="0">
                <a:solidFill>
                  <a:srgbClr val="FF0000"/>
                </a:solidFill>
              </a:rPr>
              <a:t>admin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accounts</a:t>
            </a:r>
          </a:p>
          <a:p>
            <a:r>
              <a:rPr lang="en-US" dirty="0"/>
              <a:t>Managing staff / student </a:t>
            </a:r>
            <a:r>
              <a:rPr lang="en-US" dirty="0">
                <a:solidFill>
                  <a:srgbClr val="FF0000"/>
                </a:solidFill>
              </a:rPr>
              <a:t>accounts</a:t>
            </a:r>
          </a:p>
          <a:p>
            <a:pPr marL="0" indent="0">
              <a:buNone/>
            </a:pPr>
            <a:endParaRPr lang="en-H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4A611E-C0AB-4702-8AC3-8151869CE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83572"/>
              </p:ext>
            </p:extLst>
          </p:nvPr>
        </p:nvGraphicFramePr>
        <p:xfrm>
          <a:off x="1236278" y="4798526"/>
          <a:ext cx="6671444" cy="15417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41020">
                  <a:extLst>
                    <a:ext uri="{9D8B030D-6E8A-4147-A177-3AD203B41FA5}">
                      <a16:colId xmlns:a16="http://schemas.microsoft.com/office/drawing/2014/main" val="2281634136"/>
                    </a:ext>
                  </a:extLst>
                </a:gridCol>
                <a:gridCol w="830424">
                  <a:extLst>
                    <a:ext uri="{9D8B030D-6E8A-4147-A177-3AD203B41FA5}">
                      <a16:colId xmlns:a16="http://schemas.microsoft.com/office/drawing/2014/main" val="2629786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b="0" dirty="0"/>
                        <a:t>Use school provided accounts instead of personal accounts (cloud account)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8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Use school provided email instead of personal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88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/>
                        <a:t>Automatic removal of rights after staff / student leaving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6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Not using real name with third party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3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45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2C10-66C5-4199-9461-E5DFF455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6" y="552809"/>
            <a:ext cx="6553200" cy="720725"/>
          </a:xfrm>
        </p:spPr>
        <p:txBody>
          <a:bodyPr/>
          <a:lstStyle/>
          <a:p>
            <a:r>
              <a:rPr lang="en-HK" sz="2400" dirty="0"/>
              <a:t>Personal Data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7EEE-E987-41D5-A009-C10262D3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4" y="1362269"/>
            <a:ext cx="8424862" cy="4863906"/>
          </a:xfrm>
        </p:spPr>
        <p:txBody>
          <a:bodyPr/>
          <a:lstStyle/>
          <a:p>
            <a:r>
              <a:rPr lang="en-HK" sz="2400" dirty="0"/>
              <a:t>Collection – PICS / </a:t>
            </a:r>
            <a:r>
              <a:rPr lang="en-US" altLang="zh-TW" sz="2400" dirty="0"/>
              <a:t>Consent Form</a:t>
            </a:r>
          </a:p>
          <a:p>
            <a:r>
              <a:rPr lang="en-US" altLang="zh-TW" sz="2400" dirty="0"/>
              <a:t>Minimum data – no unnecessary HKID, address, phone in student list, email, reports etc. </a:t>
            </a:r>
          </a:p>
          <a:p>
            <a:r>
              <a:rPr lang="en-US" altLang="zh-TW" sz="2400" dirty="0"/>
              <a:t>Encryption – in storage, processing and transmission</a:t>
            </a:r>
          </a:p>
          <a:p>
            <a:pPr lvl="1"/>
            <a:r>
              <a:rPr lang="en-US" altLang="zh-TW" sz="2400" dirty="0"/>
              <a:t>Especially : USB, </a:t>
            </a:r>
            <a:r>
              <a:rPr lang="en-HK" altLang="zh-TW" sz="2400" dirty="0"/>
              <a:t>email,</a:t>
            </a:r>
            <a:r>
              <a:rPr lang="zh-TW" altLang="en-US" sz="2400" dirty="0"/>
              <a:t> </a:t>
            </a:r>
            <a:r>
              <a:rPr lang="en-HK" altLang="zh-TW" sz="2400" dirty="0"/>
              <a:t>Excel</a:t>
            </a:r>
            <a:endParaRPr lang="en-US" altLang="zh-TW" sz="2400" dirty="0"/>
          </a:p>
          <a:p>
            <a:r>
              <a:rPr lang="en-US" altLang="zh-TW" sz="2400" dirty="0"/>
              <a:t>Hash Key – Integrity of data</a:t>
            </a:r>
          </a:p>
          <a:p>
            <a:r>
              <a:rPr lang="en-US" altLang="zh-TW" sz="2400" dirty="0"/>
              <a:t>Transfer to third parties (e.g. publishers)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8371201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C1FA-9F96-4071-B6D4-EF7D7C4F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2400" dirty="0"/>
              <a:t>Third Party Transfer Check List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4E10B3-6B74-4867-9AFC-72018C519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00099"/>
              </p:ext>
            </p:extLst>
          </p:nvPr>
        </p:nvGraphicFramePr>
        <p:xfrm>
          <a:off x="682236" y="909640"/>
          <a:ext cx="7948580" cy="563795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239811">
                  <a:extLst>
                    <a:ext uri="{9D8B030D-6E8A-4147-A177-3AD203B41FA5}">
                      <a16:colId xmlns:a16="http://schemas.microsoft.com/office/drawing/2014/main" val="2753496324"/>
                    </a:ext>
                  </a:extLst>
                </a:gridCol>
                <a:gridCol w="708769">
                  <a:extLst>
                    <a:ext uri="{9D8B030D-6E8A-4147-A177-3AD203B41FA5}">
                      <a16:colId xmlns:a16="http://schemas.microsoft.com/office/drawing/2014/main" val="576695373"/>
                    </a:ext>
                  </a:extLst>
                </a:gridCol>
              </a:tblGrid>
              <a:tr h="5645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/>
                        <a:t>Agreement with third parties on purpose and usage of personal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78976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Clear authority on who can transfer data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HK" sz="18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15771"/>
                  </a:ext>
                </a:extLst>
              </a:tr>
              <a:tr h="48892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Encryption in storage and transmission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34066"/>
                  </a:ext>
                </a:extLst>
              </a:tr>
              <a:tr h="5206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Hash Key to protect integrity and reduce liability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50747"/>
                  </a:ext>
                </a:extLst>
              </a:tr>
              <a:tr h="36202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Contractual rights to request removing data upon request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52189"/>
                  </a:ext>
                </a:extLst>
              </a:tr>
              <a:tr h="4534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Clear record of who transferred the data 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93232"/>
                  </a:ext>
                </a:extLst>
              </a:tr>
              <a:tr h="4665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Choose what data fields to be transferred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77077"/>
                  </a:ext>
                </a:extLst>
              </a:tr>
              <a:tr h="554238">
                <a:tc>
                  <a:txBody>
                    <a:bodyPr/>
                    <a:lstStyle/>
                    <a:p>
                      <a:r>
                        <a:rPr lang="en-HK" sz="1800" dirty="0"/>
                        <a:t>Clear record what data has been transferred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32209"/>
                  </a:ext>
                </a:extLst>
              </a:tr>
              <a:tr h="67864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Secure transfer system (not email, WhatsApp </a:t>
                      </a:r>
                      <a:r>
                        <a:rPr lang="en-US" altLang="zh-TW" sz="1800" dirty="0" err="1"/>
                        <a:t>etc</a:t>
                      </a:r>
                      <a:r>
                        <a:rPr lang="en-US" altLang="zh-TW" sz="1800" dirty="0"/>
                        <a:t>).</a:t>
                      </a:r>
                    </a:p>
                    <a:p>
                      <a:endParaRPr lang="en-H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7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735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FE0C9E-629F-40FD-B703-F66233218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64331"/>
              </p:ext>
            </p:extLst>
          </p:nvPr>
        </p:nvGraphicFramePr>
        <p:xfrm>
          <a:off x="363894" y="909640"/>
          <a:ext cx="2780523" cy="58210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15342">
                  <a:extLst>
                    <a:ext uri="{9D8B030D-6E8A-4147-A177-3AD203B41FA5}">
                      <a16:colId xmlns:a16="http://schemas.microsoft.com/office/drawing/2014/main" val="2753496324"/>
                    </a:ext>
                  </a:extLst>
                </a:gridCol>
                <a:gridCol w="465181">
                  <a:extLst>
                    <a:ext uri="{9D8B030D-6E8A-4147-A177-3AD203B41FA5}">
                      <a16:colId xmlns:a16="http://schemas.microsoft.com/office/drawing/2014/main" val="576695373"/>
                    </a:ext>
                  </a:extLst>
                </a:gridCol>
              </a:tblGrid>
              <a:tr h="6861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/>
                        <a:t>Agreement with third parties on purpose and usage of personal data – </a:t>
                      </a:r>
                      <a:r>
                        <a:rPr lang="en-US" altLang="zh-TW" sz="1100" b="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r>
                        <a:rPr lang="en-US" altLang="zh-TW" sz="1100" b="0" dirty="0">
                          <a:solidFill>
                            <a:srgbClr val="FF0000"/>
                          </a:solidFill>
                        </a:rPr>
                        <a:t> Standard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78976"/>
                  </a:ext>
                </a:extLst>
              </a:tr>
              <a:tr h="56770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Clear authority on who can transfer data -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School Admin</a:t>
                      </a:r>
                      <a:endParaRPr lang="en-US" altLang="zh-TW" sz="1100" dirty="0"/>
                    </a:p>
                    <a:p>
                      <a:endParaRPr lang="en-H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HK" sz="3200" dirty="0">
                          <a:solidFill>
                            <a:srgbClr val="00B050"/>
                          </a:solidFill>
                        </a:rPr>
                        <a:t>  </a:t>
                      </a:r>
                      <a:endParaRPr lang="en-HK" sz="11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415771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Encryption in storage and transmission -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endParaRPr lang="en-US" altLang="zh-TW" sz="1100" dirty="0"/>
                    </a:p>
                    <a:p>
                      <a:endParaRPr lang="en-H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34066"/>
                  </a:ext>
                </a:extLst>
              </a:tr>
              <a:tr h="6861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Hash Key to protect integrity and reduce liability -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endParaRPr lang="en-HK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50747"/>
                  </a:ext>
                </a:extLst>
              </a:tr>
              <a:tr h="8371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Contractual rights to request removing data upon request -</a:t>
                      </a:r>
                      <a:r>
                        <a:rPr lang="en-US" altLang="zh-TW" sz="1100" b="0" dirty="0">
                          <a:solidFill>
                            <a:srgbClr val="FF0000"/>
                          </a:solidFill>
                        </a:rPr>
                        <a:t>Standard Agreement, Revoke Functions</a:t>
                      </a:r>
                      <a:endParaRPr lang="en-H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52189"/>
                  </a:ext>
                </a:extLst>
              </a:tr>
              <a:tr h="5070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Clear record of who transferred the data - 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School Admin</a:t>
                      </a:r>
                      <a:r>
                        <a:rPr lang="en-US" altLang="zh-TW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793232"/>
                  </a:ext>
                </a:extLst>
              </a:tr>
              <a:tr h="416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Choose what data fields to be transferred –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r>
                        <a:rPr lang="en-US" altLang="zh-TW" sz="1100" dirty="0"/>
                        <a:t> </a:t>
                      </a:r>
                    </a:p>
                    <a:p>
                      <a:endParaRPr lang="en-H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77077"/>
                  </a:ext>
                </a:extLst>
              </a:tr>
              <a:tr h="535222">
                <a:tc>
                  <a:txBody>
                    <a:bodyPr/>
                    <a:lstStyle/>
                    <a:p>
                      <a:r>
                        <a:rPr lang="en-HK" sz="1100" dirty="0"/>
                        <a:t>Clear record what data has been transferred </a:t>
                      </a:r>
                      <a:r>
                        <a:rPr lang="en-HK" sz="11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en-HK" sz="110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r>
                        <a:rPr lang="en-HK" sz="1100" dirty="0">
                          <a:solidFill>
                            <a:srgbClr val="FF0000"/>
                          </a:solidFill>
                        </a:rPr>
                        <a:t>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32209"/>
                  </a:ext>
                </a:extLst>
              </a:tr>
              <a:tr h="43796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/>
                        <a:t>Secure transfer system (not email, WhatsApp </a:t>
                      </a:r>
                      <a:r>
                        <a:rPr lang="en-US" altLang="zh-TW" sz="1100" dirty="0" err="1"/>
                        <a:t>etc</a:t>
                      </a:r>
                      <a:r>
                        <a:rPr lang="en-US" altLang="zh-TW" sz="1100" dirty="0"/>
                        <a:t>). -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</a:rPr>
                        <a:t>EdData</a:t>
                      </a:r>
                      <a:endParaRPr lang="en-US" altLang="zh-TW" sz="11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H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HK" sz="32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HK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075345"/>
                  </a:ext>
                </a:extLst>
              </a:tr>
            </a:tbl>
          </a:graphicData>
        </a:graphic>
      </p:graphicFrame>
      <p:pic>
        <p:nvPicPr>
          <p:cNvPr id="15" name="圖片 7">
            <a:extLst>
              <a:ext uri="{FF2B5EF4-FFF2-40B4-BE49-F238E27FC236}">
                <a16:creationId xmlns:a16="http://schemas.microsoft.com/office/drawing/2014/main" id="{794DD9A6-07BF-40AA-8C56-ECC73BBA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51" y="2408414"/>
            <a:ext cx="1138260" cy="1099041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CA3B9F6-E9DE-45A8-B6B2-4887597DF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3337" r="27119" b="52003"/>
          <a:stretch/>
        </p:blipFill>
        <p:spPr bwMode="auto">
          <a:xfrm>
            <a:off x="3286224" y="4791122"/>
            <a:ext cx="1240162" cy="15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8">
            <a:extLst>
              <a:ext uri="{FF2B5EF4-FFF2-40B4-BE49-F238E27FC236}">
                <a16:creationId xmlns:a16="http://schemas.microsoft.com/office/drawing/2014/main" id="{08873C0B-F189-4440-9EF7-7F619E4A7566}"/>
              </a:ext>
            </a:extLst>
          </p:cNvPr>
          <p:cNvGrpSpPr/>
          <p:nvPr/>
        </p:nvGrpSpPr>
        <p:grpSpPr>
          <a:xfrm>
            <a:off x="7535301" y="4765370"/>
            <a:ext cx="1524715" cy="1565620"/>
            <a:chOff x="6164461" y="3352542"/>
            <a:chExt cx="2673736" cy="2262231"/>
          </a:xfrm>
        </p:grpSpPr>
        <p:pic>
          <p:nvPicPr>
            <p:cNvPr id="33" name="Picture 10" descr="tabletçåçæå°çµæ">
              <a:extLst>
                <a:ext uri="{FF2B5EF4-FFF2-40B4-BE49-F238E27FC236}">
                  <a16:creationId xmlns:a16="http://schemas.microsoft.com/office/drawing/2014/main" id="{05B765E7-3221-4858-A88C-A64636DE4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461" y="3352542"/>
              <a:ext cx="2673736" cy="226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966909FA-CA8C-41B2-A757-4A1370B1AB20}"/>
                </a:ext>
              </a:extLst>
            </p:cNvPr>
            <p:cNvSpPr/>
            <p:nvPr/>
          </p:nvSpPr>
          <p:spPr>
            <a:xfrm>
              <a:off x="6846702" y="3650466"/>
              <a:ext cx="1508500" cy="1049771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srgbClr val="C00000"/>
                  </a:solidFill>
                </a:rPr>
                <a:t>學生</a:t>
              </a:r>
              <a:r>
                <a:rPr lang="en-US" altLang="zh-HK" sz="1600" b="1" dirty="0">
                  <a:solidFill>
                    <a:srgbClr val="C00000"/>
                  </a:solidFill>
                </a:rPr>
                <a:t> / </a:t>
              </a:r>
            </a:p>
            <a:p>
              <a:pPr algn="ctr">
                <a:defRPr/>
              </a:pPr>
              <a:r>
                <a:rPr lang="zh-TW" altLang="en-US" sz="1600" b="1" dirty="0">
                  <a:solidFill>
                    <a:srgbClr val="C00000"/>
                  </a:solidFill>
                </a:rPr>
                <a:t>教師 </a:t>
              </a:r>
              <a:r>
                <a:rPr lang="en-US" altLang="zh-TW" sz="1600" b="1" dirty="0">
                  <a:solidFill>
                    <a:srgbClr val="C00000"/>
                  </a:solidFill>
                </a:rPr>
                <a:t>/ </a:t>
              </a:r>
              <a:endParaRPr lang="en-US" altLang="zh-HK" sz="1600" b="1" dirty="0">
                <a:solidFill>
                  <a:srgbClr val="C00000"/>
                </a:solidFill>
              </a:endParaRPr>
            </a:p>
            <a:p>
              <a:pPr algn="ctr">
                <a:defRPr/>
              </a:pPr>
              <a:r>
                <a:rPr lang="en-US" altLang="zh-HK" sz="1600" b="1" dirty="0">
                  <a:solidFill>
                    <a:srgbClr val="C00000"/>
                  </a:solidFill>
                </a:rPr>
                <a:t>BYOD</a:t>
              </a:r>
            </a:p>
          </p:txBody>
        </p:sp>
      </p:grpSp>
      <p:sp>
        <p:nvSpPr>
          <p:cNvPr id="8" name="文字方塊 5">
            <a:extLst>
              <a:ext uri="{FF2B5EF4-FFF2-40B4-BE49-F238E27FC236}">
                <a16:creationId xmlns:a16="http://schemas.microsoft.com/office/drawing/2014/main" id="{3D05D04E-4D79-4A09-9EBD-71C99B529463}"/>
              </a:ext>
            </a:extLst>
          </p:cNvPr>
          <p:cNvSpPr txBox="1"/>
          <p:nvPr/>
        </p:nvSpPr>
        <p:spPr>
          <a:xfrm>
            <a:off x="3129146" y="4180595"/>
            <a:ext cx="1440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</a:rPr>
              <a:t>電子教科書及電子學習資源</a:t>
            </a:r>
          </a:p>
        </p:txBody>
      </p:sp>
      <p:cxnSp>
        <p:nvCxnSpPr>
          <p:cNvPr id="9" name="直線單箭頭接點 4">
            <a:extLst>
              <a:ext uri="{FF2B5EF4-FFF2-40B4-BE49-F238E27FC236}">
                <a16:creationId xmlns:a16="http://schemas.microsoft.com/office/drawing/2014/main" id="{24D10F8B-3319-45B5-8A09-613B13DC4F4D}"/>
              </a:ext>
            </a:extLst>
          </p:cNvPr>
          <p:cNvCxnSpPr>
            <a:cxnSpLocks/>
            <a:stCxn id="62" idx="2"/>
            <a:endCxn id="15" idx="3"/>
          </p:cNvCxnSpPr>
          <p:nvPr/>
        </p:nvCxnSpPr>
        <p:spPr>
          <a:xfrm flipH="1" flipV="1">
            <a:off x="6651511" y="2957935"/>
            <a:ext cx="370126" cy="133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15">
            <a:extLst>
              <a:ext uri="{FF2B5EF4-FFF2-40B4-BE49-F238E27FC236}">
                <a16:creationId xmlns:a16="http://schemas.microsoft.com/office/drawing/2014/main" id="{67B0E548-1224-4AC0-BD20-6935F98F2932}"/>
              </a:ext>
            </a:extLst>
          </p:cNvPr>
          <p:cNvCxnSpPr>
            <a:cxnSpLocks/>
          </p:cNvCxnSpPr>
          <p:nvPr/>
        </p:nvCxnSpPr>
        <p:spPr>
          <a:xfrm flipV="1">
            <a:off x="4589969" y="1336048"/>
            <a:ext cx="766238" cy="2423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7">
            <a:extLst>
              <a:ext uri="{FF2B5EF4-FFF2-40B4-BE49-F238E27FC236}">
                <a16:creationId xmlns:a16="http://schemas.microsoft.com/office/drawing/2014/main" id="{1D564451-389E-41EA-9D0C-BEE1D0A30AB5}"/>
              </a:ext>
            </a:extLst>
          </p:cNvPr>
          <p:cNvCxnSpPr>
            <a:cxnSpLocks/>
          </p:cNvCxnSpPr>
          <p:nvPr/>
        </p:nvCxnSpPr>
        <p:spPr>
          <a:xfrm flipH="1" flipV="1">
            <a:off x="6665735" y="1262205"/>
            <a:ext cx="563799" cy="1704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9">
            <a:extLst>
              <a:ext uri="{FF2B5EF4-FFF2-40B4-BE49-F238E27FC236}">
                <a16:creationId xmlns:a16="http://schemas.microsoft.com/office/drawing/2014/main" id="{C4A4E6E7-6D85-40C0-AB6B-3EFD4AA6E15B}"/>
              </a:ext>
            </a:extLst>
          </p:cNvPr>
          <p:cNvCxnSpPr>
            <a:cxnSpLocks/>
          </p:cNvCxnSpPr>
          <p:nvPr/>
        </p:nvCxnSpPr>
        <p:spPr>
          <a:xfrm flipH="1">
            <a:off x="5099699" y="3238083"/>
            <a:ext cx="4135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ç¸éåç">
            <a:extLst>
              <a:ext uri="{FF2B5EF4-FFF2-40B4-BE49-F238E27FC236}">
                <a16:creationId xmlns:a16="http://schemas.microsoft.com/office/drawing/2014/main" id="{ED83AFBF-E4C5-4C1E-9CBD-C724335B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39" y="2283162"/>
            <a:ext cx="1085103" cy="10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Process 21">
            <a:extLst>
              <a:ext uri="{FF2B5EF4-FFF2-40B4-BE49-F238E27FC236}">
                <a16:creationId xmlns:a16="http://schemas.microsoft.com/office/drawing/2014/main" id="{155B48A2-F20C-4A70-BD51-D381C2CA0A16}"/>
              </a:ext>
            </a:extLst>
          </p:cNvPr>
          <p:cNvSpPr/>
          <p:nvPr/>
        </p:nvSpPr>
        <p:spPr>
          <a:xfrm>
            <a:off x="3269651" y="655806"/>
            <a:ext cx="834610" cy="3632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</a:rPr>
              <a:t>出版社</a:t>
            </a:r>
            <a:endParaRPr lang="en-US" altLang="zh-HK" sz="1600" b="1" dirty="0">
              <a:solidFill>
                <a:srgbClr val="C00000"/>
              </a:solidFill>
            </a:endParaRPr>
          </a:p>
        </p:txBody>
      </p:sp>
      <p:pic>
        <p:nvPicPr>
          <p:cNvPr id="16" name="Picture 4" descr="schoolçåçæå°çµæ">
            <a:extLst>
              <a:ext uri="{FF2B5EF4-FFF2-40B4-BE49-F238E27FC236}">
                <a16:creationId xmlns:a16="http://schemas.microsoft.com/office/drawing/2014/main" id="{9BCC39CD-6621-46CB-9A96-758B67EF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77" y="2450990"/>
            <a:ext cx="1138260" cy="9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24">
            <a:extLst>
              <a:ext uri="{FF2B5EF4-FFF2-40B4-BE49-F238E27FC236}">
                <a16:creationId xmlns:a16="http://schemas.microsoft.com/office/drawing/2014/main" id="{5774CA3B-1AF4-4C6F-B7B0-427E9679DEF9}"/>
              </a:ext>
            </a:extLst>
          </p:cNvPr>
          <p:cNvCxnSpPr>
            <a:cxnSpLocks/>
          </p:cNvCxnSpPr>
          <p:nvPr/>
        </p:nvCxnSpPr>
        <p:spPr>
          <a:xfrm flipH="1">
            <a:off x="6614479" y="2431049"/>
            <a:ext cx="597260" cy="12799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21">
            <a:extLst>
              <a:ext uri="{FF2B5EF4-FFF2-40B4-BE49-F238E27FC236}">
                <a16:creationId xmlns:a16="http://schemas.microsoft.com/office/drawing/2014/main" id="{25955AA3-0F3A-4403-BAA7-C7A52BB114B0}"/>
              </a:ext>
            </a:extLst>
          </p:cNvPr>
          <p:cNvSpPr/>
          <p:nvPr/>
        </p:nvSpPr>
        <p:spPr>
          <a:xfrm>
            <a:off x="5308336" y="583504"/>
            <a:ext cx="1371632" cy="36324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</a:rPr>
              <a:t>香港教育城</a:t>
            </a:r>
            <a:endParaRPr lang="en-US" altLang="zh-HK" sz="1600" b="1" dirty="0">
              <a:solidFill>
                <a:srgbClr val="C00000"/>
              </a:solidFill>
            </a:endParaRPr>
          </a:p>
        </p:txBody>
      </p:sp>
      <p:sp>
        <p:nvSpPr>
          <p:cNvPr id="19" name="Flowchart: Process 21">
            <a:extLst>
              <a:ext uri="{FF2B5EF4-FFF2-40B4-BE49-F238E27FC236}">
                <a16:creationId xmlns:a16="http://schemas.microsoft.com/office/drawing/2014/main" id="{0F6DFFF0-715B-419B-AD56-31FEA79513AC}"/>
              </a:ext>
            </a:extLst>
          </p:cNvPr>
          <p:cNvSpPr/>
          <p:nvPr/>
        </p:nvSpPr>
        <p:spPr>
          <a:xfrm>
            <a:off x="7990425" y="628082"/>
            <a:ext cx="728087" cy="36324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C00000"/>
                </a:solidFill>
              </a:rPr>
              <a:t>學校</a:t>
            </a:r>
            <a:endParaRPr lang="en-US" altLang="zh-HK" sz="1600" b="1" dirty="0">
              <a:solidFill>
                <a:srgbClr val="C00000"/>
              </a:solidFill>
            </a:endParaRPr>
          </a:p>
        </p:txBody>
      </p:sp>
      <p:sp>
        <p:nvSpPr>
          <p:cNvPr id="23" name="Flowchart: Process 21">
            <a:extLst>
              <a:ext uri="{FF2B5EF4-FFF2-40B4-BE49-F238E27FC236}">
                <a16:creationId xmlns:a16="http://schemas.microsoft.com/office/drawing/2014/main" id="{1E00DE2A-EE89-4849-A179-0BFA2881E39E}"/>
              </a:ext>
            </a:extLst>
          </p:cNvPr>
          <p:cNvSpPr/>
          <p:nvPr/>
        </p:nvSpPr>
        <p:spPr>
          <a:xfrm>
            <a:off x="5513251" y="3534458"/>
            <a:ext cx="1166717" cy="36324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 err="1">
                <a:solidFill>
                  <a:srgbClr val="0066FF"/>
                </a:solidFill>
              </a:rPr>
              <a:t>EdDATA</a:t>
            </a:r>
            <a:endParaRPr lang="en-US" altLang="zh-HK" sz="1600" b="1" dirty="0">
              <a:solidFill>
                <a:srgbClr val="0066FF"/>
              </a:solidFill>
            </a:endParaRPr>
          </a:p>
        </p:txBody>
      </p:sp>
      <p:sp>
        <p:nvSpPr>
          <p:cNvPr id="24" name="Flowchart: Process 21">
            <a:extLst>
              <a:ext uri="{FF2B5EF4-FFF2-40B4-BE49-F238E27FC236}">
                <a16:creationId xmlns:a16="http://schemas.microsoft.com/office/drawing/2014/main" id="{EDB875E2-7093-4EA0-8470-A093DAB0D4BF}"/>
              </a:ext>
            </a:extLst>
          </p:cNvPr>
          <p:cNvSpPr/>
          <p:nvPr/>
        </p:nvSpPr>
        <p:spPr>
          <a:xfrm>
            <a:off x="5235937" y="4412973"/>
            <a:ext cx="1847498" cy="36324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0066FF"/>
                </a:solidFill>
              </a:rPr>
              <a:t>EdConnect 2.0</a:t>
            </a:r>
            <a:endParaRPr lang="en-US" altLang="zh-HK" sz="1400" b="1" dirty="0">
              <a:solidFill>
                <a:srgbClr val="0066FF"/>
              </a:solidFill>
            </a:endParaRPr>
          </a:p>
        </p:txBody>
      </p:sp>
      <p:grpSp>
        <p:nvGrpSpPr>
          <p:cNvPr id="25" name="群組 50">
            <a:extLst>
              <a:ext uri="{FF2B5EF4-FFF2-40B4-BE49-F238E27FC236}">
                <a16:creationId xmlns:a16="http://schemas.microsoft.com/office/drawing/2014/main" id="{21E2782F-BAB6-4DA7-8966-18F6BF329D3E}"/>
              </a:ext>
            </a:extLst>
          </p:cNvPr>
          <p:cNvGrpSpPr/>
          <p:nvPr/>
        </p:nvGrpSpPr>
        <p:grpSpPr>
          <a:xfrm>
            <a:off x="5857868" y="3900503"/>
            <a:ext cx="458885" cy="544544"/>
            <a:chOff x="4334805" y="3649661"/>
            <a:chExt cx="692033" cy="669592"/>
          </a:xfrm>
        </p:grpSpPr>
        <p:cxnSp>
          <p:nvCxnSpPr>
            <p:cNvPr id="30" name="直線單箭頭接點 45">
              <a:extLst>
                <a:ext uri="{FF2B5EF4-FFF2-40B4-BE49-F238E27FC236}">
                  <a16:creationId xmlns:a16="http://schemas.microsoft.com/office/drawing/2014/main" id="{368270A3-44C8-4730-972A-7B907F91F5F7}"/>
                </a:ext>
              </a:extLst>
            </p:cNvPr>
            <p:cNvCxnSpPr/>
            <p:nvPr/>
          </p:nvCxnSpPr>
          <p:spPr>
            <a:xfrm flipV="1">
              <a:off x="4694846" y="3649661"/>
              <a:ext cx="0" cy="669591"/>
            </a:xfrm>
            <a:prstGeom prst="straightConnector1">
              <a:avLst/>
            </a:prstGeom>
            <a:ln w="57150">
              <a:solidFill>
                <a:srgbClr val="0066FF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直線單箭頭接點 54">
              <a:extLst>
                <a:ext uri="{FF2B5EF4-FFF2-40B4-BE49-F238E27FC236}">
                  <a16:creationId xmlns:a16="http://schemas.microsoft.com/office/drawing/2014/main" id="{6606E885-11F1-46FE-A80F-0F24288C9D8D}"/>
                </a:ext>
              </a:extLst>
            </p:cNvPr>
            <p:cNvCxnSpPr/>
            <p:nvPr/>
          </p:nvCxnSpPr>
          <p:spPr>
            <a:xfrm flipV="1">
              <a:off x="4334805" y="3649662"/>
              <a:ext cx="0" cy="669591"/>
            </a:xfrm>
            <a:prstGeom prst="straightConnector1">
              <a:avLst/>
            </a:prstGeom>
            <a:ln w="57150">
              <a:solidFill>
                <a:srgbClr val="0066FF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直線單箭頭接點 55">
              <a:extLst>
                <a:ext uri="{FF2B5EF4-FFF2-40B4-BE49-F238E27FC236}">
                  <a16:creationId xmlns:a16="http://schemas.microsoft.com/office/drawing/2014/main" id="{EF93CE54-D68C-4307-BCCA-A81E241496A5}"/>
                </a:ext>
              </a:extLst>
            </p:cNvPr>
            <p:cNvCxnSpPr/>
            <p:nvPr/>
          </p:nvCxnSpPr>
          <p:spPr>
            <a:xfrm flipV="1">
              <a:off x="5026838" y="3649661"/>
              <a:ext cx="0" cy="669592"/>
            </a:xfrm>
            <a:prstGeom prst="straightConnector1">
              <a:avLst/>
            </a:prstGeom>
            <a:ln w="57150">
              <a:solidFill>
                <a:srgbClr val="0066FF"/>
              </a:solidFill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6" name="圖片 57">
            <a:extLst>
              <a:ext uri="{FF2B5EF4-FFF2-40B4-BE49-F238E27FC236}">
                <a16:creationId xmlns:a16="http://schemas.microsoft.com/office/drawing/2014/main" id="{F3D21D02-5D17-4587-9AB3-3A9832AA5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616" y="4765370"/>
            <a:ext cx="1379605" cy="12464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直線單箭頭接點 22">
            <a:extLst>
              <a:ext uri="{FF2B5EF4-FFF2-40B4-BE49-F238E27FC236}">
                <a16:creationId xmlns:a16="http://schemas.microsoft.com/office/drawing/2014/main" id="{3BCFA49D-6EC6-4372-BAAB-CF5C4C00655B}"/>
              </a:ext>
            </a:extLst>
          </p:cNvPr>
          <p:cNvCxnSpPr/>
          <p:nvPr/>
        </p:nvCxnSpPr>
        <p:spPr>
          <a:xfrm>
            <a:off x="4713974" y="6168763"/>
            <a:ext cx="2708847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keyçåçæå°çµæ">
            <a:extLst>
              <a:ext uri="{FF2B5EF4-FFF2-40B4-BE49-F238E27FC236}">
                <a16:creationId xmlns:a16="http://schemas.microsoft.com/office/drawing/2014/main" id="{33D1CD03-D6A3-4DD8-808D-DC90C552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82627" y="4895929"/>
            <a:ext cx="670974" cy="34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2E06F0-55F0-482F-A149-DB99A29DA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349435" y="884525"/>
            <a:ext cx="1289435" cy="1009890"/>
          </a:xfrm>
          <a:prstGeom prst="rect">
            <a:avLst/>
          </a:prstGeom>
        </p:spPr>
      </p:pic>
      <p:cxnSp>
        <p:nvCxnSpPr>
          <p:cNvPr id="51" name="直線單箭頭接點 15">
            <a:extLst>
              <a:ext uri="{FF2B5EF4-FFF2-40B4-BE49-F238E27FC236}">
                <a16:creationId xmlns:a16="http://schemas.microsoft.com/office/drawing/2014/main" id="{33D87253-3275-4D9C-9B29-2CC1D1895FEF}"/>
              </a:ext>
            </a:extLst>
          </p:cNvPr>
          <p:cNvCxnSpPr>
            <a:cxnSpLocks/>
          </p:cNvCxnSpPr>
          <p:nvPr/>
        </p:nvCxnSpPr>
        <p:spPr>
          <a:xfrm>
            <a:off x="5075929" y="2768273"/>
            <a:ext cx="459882" cy="945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D538ADD-FEB9-4C70-A600-3EBF706F2301}"/>
              </a:ext>
            </a:extLst>
          </p:cNvPr>
          <p:cNvSpPr/>
          <p:nvPr/>
        </p:nvSpPr>
        <p:spPr>
          <a:xfrm>
            <a:off x="4102936" y="1361458"/>
            <a:ext cx="834610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Agree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0B144-A3C4-4AE8-9D52-A6FB7114DB12}"/>
              </a:ext>
            </a:extLst>
          </p:cNvPr>
          <p:cNvSpPr/>
          <p:nvPr/>
        </p:nvSpPr>
        <p:spPr>
          <a:xfrm>
            <a:off x="4053919" y="2510312"/>
            <a:ext cx="1089206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Request</a:t>
            </a:r>
            <a:endParaRPr lang="en-HK" sz="1000" dirty="0">
              <a:solidFill>
                <a:srgbClr val="C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9706AF-4E47-4766-AFE9-B266095B4ABC}"/>
              </a:ext>
            </a:extLst>
          </p:cNvPr>
          <p:cNvSpPr/>
          <p:nvPr/>
        </p:nvSpPr>
        <p:spPr>
          <a:xfrm>
            <a:off x="7088539" y="1339342"/>
            <a:ext cx="922902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Agree</a:t>
            </a:r>
            <a:endParaRPr lang="en-HK" dirty="0">
              <a:solidFill>
                <a:srgbClr val="C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5F97C97-C342-44BA-9EBF-EADD0EBE217D}"/>
              </a:ext>
            </a:extLst>
          </p:cNvPr>
          <p:cNvSpPr/>
          <p:nvPr/>
        </p:nvSpPr>
        <p:spPr>
          <a:xfrm>
            <a:off x="7211739" y="2210162"/>
            <a:ext cx="806219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69416F8-3C18-436A-A8AA-7997E1062C2D}"/>
              </a:ext>
            </a:extLst>
          </p:cNvPr>
          <p:cNvSpPr/>
          <p:nvPr/>
        </p:nvSpPr>
        <p:spPr>
          <a:xfrm>
            <a:off x="7021637" y="2751752"/>
            <a:ext cx="1068170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Approve</a:t>
            </a:r>
            <a:endParaRPr lang="en-HK" sz="800" dirty="0">
              <a:solidFill>
                <a:srgbClr val="C0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A90D952-F4F7-47C7-A7E8-AD236296E98D}"/>
              </a:ext>
            </a:extLst>
          </p:cNvPr>
          <p:cNvSpPr/>
          <p:nvPr/>
        </p:nvSpPr>
        <p:spPr>
          <a:xfrm>
            <a:off x="4119916" y="3026208"/>
            <a:ext cx="978572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Get Data</a:t>
            </a:r>
          </a:p>
        </p:txBody>
      </p:sp>
      <p:cxnSp>
        <p:nvCxnSpPr>
          <p:cNvPr id="77" name="直線單箭頭接點 19">
            <a:extLst>
              <a:ext uri="{FF2B5EF4-FFF2-40B4-BE49-F238E27FC236}">
                <a16:creationId xmlns:a16="http://schemas.microsoft.com/office/drawing/2014/main" id="{298BAA3B-299F-4DF0-B40C-B809DAD26138}"/>
              </a:ext>
            </a:extLst>
          </p:cNvPr>
          <p:cNvCxnSpPr>
            <a:cxnSpLocks/>
          </p:cNvCxnSpPr>
          <p:nvPr/>
        </p:nvCxnSpPr>
        <p:spPr>
          <a:xfrm flipH="1">
            <a:off x="4295271" y="3507455"/>
            <a:ext cx="224970" cy="6731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4">
            <a:extLst>
              <a:ext uri="{FF2B5EF4-FFF2-40B4-BE49-F238E27FC236}">
                <a16:creationId xmlns:a16="http://schemas.microsoft.com/office/drawing/2014/main" id="{E6274267-13CF-4812-BDE6-F14838D1CECF}"/>
              </a:ext>
            </a:extLst>
          </p:cNvPr>
          <p:cNvCxnSpPr>
            <a:cxnSpLocks/>
          </p:cNvCxnSpPr>
          <p:nvPr/>
        </p:nvCxnSpPr>
        <p:spPr>
          <a:xfrm flipH="1">
            <a:off x="6993664" y="5067261"/>
            <a:ext cx="556326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4">
            <a:extLst>
              <a:ext uri="{FF2B5EF4-FFF2-40B4-BE49-F238E27FC236}">
                <a16:creationId xmlns:a16="http://schemas.microsoft.com/office/drawing/2014/main" id="{F9906F9E-D5B0-403C-83B8-927D4FE75493}"/>
              </a:ext>
            </a:extLst>
          </p:cNvPr>
          <p:cNvCxnSpPr>
            <a:cxnSpLocks/>
            <a:stCxn id="88" idx="2"/>
          </p:cNvCxnSpPr>
          <p:nvPr/>
        </p:nvCxnSpPr>
        <p:spPr>
          <a:xfrm>
            <a:off x="7083435" y="3501642"/>
            <a:ext cx="380314" cy="563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C9932C58-B378-42B8-9B39-53CF9639F86C}"/>
              </a:ext>
            </a:extLst>
          </p:cNvPr>
          <p:cNvSpPr/>
          <p:nvPr/>
        </p:nvSpPr>
        <p:spPr>
          <a:xfrm>
            <a:off x="7083435" y="3282065"/>
            <a:ext cx="934523" cy="4391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dirty="0">
                <a:solidFill>
                  <a:srgbClr val="C00000"/>
                </a:solidFill>
              </a:rPr>
              <a:t>Logs</a:t>
            </a:r>
            <a:endParaRPr lang="en-HK" sz="800" dirty="0">
              <a:solidFill>
                <a:srgbClr val="C00000"/>
              </a:solidFill>
            </a:endParaRPr>
          </a:p>
        </p:txBody>
      </p:sp>
      <p:cxnSp>
        <p:nvCxnSpPr>
          <p:cNvPr id="90" name="直線單箭頭接點 4">
            <a:extLst>
              <a:ext uri="{FF2B5EF4-FFF2-40B4-BE49-F238E27FC236}">
                <a16:creationId xmlns:a16="http://schemas.microsoft.com/office/drawing/2014/main" id="{EC21F0D0-8354-42DD-8DDB-6E63125A5880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6618157" y="3410715"/>
            <a:ext cx="465278" cy="909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497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A1BE-C278-4294-809A-600EA3EC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2400" dirty="0"/>
              <a:t>Information Security Management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1DFB-51DA-418E-BE35-8084462F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03" y="1326924"/>
            <a:ext cx="3665147" cy="4525962"/>
          </a:xfrm>
        </p:spPr>
        <p:txBody>
          <a:bodyPr/>
          <a:lstStyle/>
          <a:p>
            <a:r>
              <a:rPr lang="en-HK" sz="2000" dirty="0"/>
              <a:t>Based on ISO 27001</a:t>
            </a:r>
          </a:p>
          <a:p>
            <a:pPr lvl="1"/>
            <a:r>
              <a:rPr lang="en-HK" sz="2000" dirty="0"/>
              <a:t>(US : NIST)</a:t>
            </a:r>
          </a:p>
          <a:p>
            <a:endParaRPr lang="en-HK" sz="2000" dirty="0"/>
          </a:p>
          <a:p>
            <a:r>
              <a:rPr lang="en-HK" sz="2000" dirty="0"/>
              <a:t>Describe “organised approach” – whole school </a:t>
            </a:r>
          </a:p>
          <a:p>
            <a:endParaRPr lang="en-HK" sz="2000" dirty="0"/>
          </a:p>
          <a:p>
            <a:r>
              <a:rPr lang="en-HK" sz="2000" dirty="0"/>
              <a:t>Based on Risk Management</a:t>
            </a:r>
          </a:p>
          <a:p>
            <a:endParaRPr lang="en-HK" sz="2000" dirty="0"/>
          </a:p>
          <a:p>
            <a:r>
              <a:rPr lang="en-HK" sz="2000" dirty="0">
                <a:solidFill>
                  <a:schemeClr val="tx1"/>
                </a:solidFill>
              </a:rPr>
              <a:t>Address</a:t>
            </a:r>
            <a:r>
              <a:rPr lang="en-HK" sz="2000" dirty="0">
                <a:solidFill>
                  <a:srgbClr val="FF0000"/>
                </a:solidFill>
              </a:rPr>
              <a:t> Confidentiality, Integrity and Availability</a:t>
            </a:r>
          </a:p>
          <a:p>
            <a:endParaRPr lang="en-US" altLang="zh-TW" sz="2000" dirty="0"/>
          </a:p>
          <a:p>
            <a:r>
              <a:rPr lang="en-US" altLang="zh-TW" sz="2000" dirty="0"/>
              <a:t>Anchor on</a:t>
            </a:r>
            <a:r>
              <a:rPr lang="en-HK" sz="2000" dirty="0"/>
              <a:t> : </a:t>
            </a:r>
          </a:p>
          <a:p>
            <a:pPr lvl="1"/>
            <a:r>
              <a:rPr lang="en-HK" sz="2000" dirty="0">
                <a:solidFill>
                  <a:srgbClr val="FF0000"/>
                </a:solidFill>
              </a:rPr>
              <a:t>People, Process, IT System</a:t>
            </a:r>
          </a:p>
          <a:p>
            <a:pPr lvl="1"/>
            <a:endParaRPr lang="en-HK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1888A-FECA-4842-970D-D2D26E30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1254872"/>
            <a:ext cx="4749220" cy="4670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A40D1-098C-4C81-9A67-0CF7B5E42EBC}"/>
              </a:ext>
            </a:extLst>
          </p:cNvPr>
          <p:cNvSpPr txBox="1"/>
          <p:nvPr/>
        </p:nvSpPr>
        <p:spPr>
          <a:xfrm>
            <a:off x="2750522" y="6131670"/>
            <a:ext cx="6673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https://www.anitechconsulting.com.au/what-is-isms-and-how-will-it-impact-your-business/</a:t>
            </a:r>
          </a:p>
        </p:txBody>
      </p:sp>
    </p:spTree>
    <p:extLst>
      <p:ext uri="{BB962C8B-B14F-4D97-AF65-F5344CB8AC3E}">
        <p14:creationId xmlns:p14="http://schemas.microsoft.com/office/powerpoint/2010/main" val="15344921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1" y="406811"/>
            <a:ext cx="7772400" cy="857785"/>
          </a:xfrm>
        </p:spPr>
        <p:txBody>
          <a:bodyPr/>
          <a:lstStyle/>
          <a:p>
            <a:r>
              <a:rPr lang="en-US" altLang="zh-HK" sz="3200" dirty="0"/>
              <a:t>ISMS Key Issues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7233"/>
            <a:ext cx="7772400" cy="4907604"/>
          </a:xfrm>
        </p:spPr>
        <p:txBody>
          <a:bodyPr/>
          <a:lstStyle/>
          <a:p>
            <a:r>
              <a:rPr lang="en-US" altLang="zh-HK" sz="2800" dirty="0"/>
              <a:t>Risk Management</a:t>
            </a:r>
          </a:p>
          <a:p>
            <a:endParaRPr lang="en-US" altLang="zh-HK" sz="2800" dirty="0"/>
          </a:p>
          <a:p>
            <a:r>
              <a:rPr lang="en-US" altLang="zh-TW" sz="2800" dirty="0"/>
              <a:t>I</a:t>
            </a:r>
            <a:r>
              <a:rPr lang="en-HK" altLang="zh-TW" sz="2800" dirty="0" err="1"/>
              <a:t>nformation</a:t>
            </a:r>
            <a:r>
              <a:rPr lang="zh-TW" altLang="en-US" sz="2800" dirty="0"/>
              <a:t> </a:t>
            </a:r>
            <a:r>
              <a:rPr lang="en-US" altLang="zh-HK" sz="2800" dirty="0"/>
              <a:t>Security Policy</a:t>
            </a:r>
          </a:p>
          <a:p>
            <a:pPr lvl="1"/>
            <a:r>
              <a:rPr lang="en-US" altLang="zh-HK" sz="2800" dirty="0"/>
              <a:t> Guidelines, Procedures</a:t>
            </a:r>
          </a:p>
          <a:p>
            <a:endParaRPr lang="en-US" altLang="zh-HK" sz="2800" dirty="0"/>
          </a:p>
          <a:p>
            <a:pPr lvl="1"/>
            <a:r>
              <a:rPr lang="en-US" altLang="zh-HK" sz="2650" dirty="0"/>
              <a:t>Roles and Responsibilities</a:t>
            </a:r>
          </a:p>
          <a:p>
            <a:pPr marL="300038" lvl="1" indent="0">
              <a:buNone/>
            </a:pPr>
            <a:endParaRPr lang="en-US" altLang="zh-HK" sz="2650" dirty="0"/>
          </a:p>
          <a:p>
            <a:pPr lvl="1"/>
            <a:r>
              <a:rPr lang="en-US" altLang="zh-HK" sz="2650" dirty="0"/>
              <a:t>Technical Implementation</a:t>
            </a:r>
          </a:p>
          <a:p>
            <a:endParaRPr lang="en-US" altLang="zh-HK" sz="3200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764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61" y="544829"/>
            <a:ext cx="8588861" cy="686466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Information Security Management Cycle</a:t>
            </a:r>
            <a:endParaRPr lang="zh-HK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99" y="1395720"/>
            <a:ext cx="6331208" cy="4413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233" y="5835359"/>
            <a:ext cx="702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Source : </a:t>
            </a:r>
            <a:r>
              <a:rPr lang="en-US" altLang="zh-HK" dirty="0">
                <a:hlinkClick r:id="rId3"/>
              </a:rPr>
              <a:t>https://www.infosec.gov.hk/english/business/security_smc.html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7206" y="3094454"/>
            <a:ext cx="1735496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/>
              <a:t>Security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/>
              <a:t>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/>
              <a:t>Security Controls</a:t>
            </a:r>
            <a:endParaRPr lang="zh-HK" altLang="en-US" sz="1400" dirty="0"/>
          </a:p>
        </p:txBody>
      </p:sp>
      <p:sp>
        <p:nvSpPr>
          <p:cNvPr id="12" name="Left Arrow 11"/>
          <p:cNvSpPr/>
          <p:nvPr/>
        </p:nvSpPr>
        <p:spPr>
          <a:xfrm>
            <a:off x="7023569" y="3528450"/>
            <a:ext cx="334333" cy="30155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77900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01782-7C00-4D3E-A726-7027B04B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Risk Assessment – School Example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B14C5B-69F1-4E0B-9DC0-A7519F221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8296D0-AB57-4F8F-B378-A5C3F3E67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90414"/>
              </p:ext>
            </p:extLst>
          </p:nvPr>
        </p:nvGraphicFramePr>
        <p:xfrm>
          <a:off x="635550" y="2110370"/>
          <a:ext cx="7777164" cy="277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88">
                  <a:extLst>
                    <a:ext uri="{9D8B030D-6E8A-4147-A177-3AD203B41FA5}">
                      <a16:colId xmlns:a16="http://schemas.microsoft.com/office/drawing/2014/main" val="808845364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27318506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1118630906"/>
                    </a:ext>
                  </a:extLst>
                </a:gridCol>
              </a:tblGrid>
              <a:tr h="6174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Confidentiality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Integrity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Availability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36554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800" dirty="0"/>
                        <a:t>Student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Accounting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Network / </a:t>
                      </a:r>
                      <a:r>
                        <a:rPr lang="en-US" sz="1800" dirty="0" err="1"/>
                        <a:t>WiFi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70743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800" dirty="0"/>
                        <a:t>Teacher / HR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Payroll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School email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7755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800" dirty="0"/>
                        <a:t>Exam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Exam Grades / Assessment Data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Admin / Learning  Systems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2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48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01782-7C00-4D3E-A726-7027B04B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5" y="385762"/>
            <a:ext cx="8588861" cy="838200"/>
          </a:xfrm>
        </p:spPr>
        <p:txBody>
          <a:bodyPr>
            <a:noAutofit/>
          </a:bodyPr>
          <a:lstStyle/>
          <a:p>
            <a:r>
              <a:rPr lang="en-US" sz="3600" dirty="0"/>
              <a:t>Risk Registry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B14C5B-69F1-4E0B-9DC0-A7519F221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8296D0-AB57-4F8F-B378-A5C3F3E67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21193"/>
              </p:ext>
            </p:extLst>
          </p:nvPr>
        </p:nvGraphicFramePr>
        <p:xfrm>
          <a:off x="706182" y="1790321"/>
          <a:ext cx="7777164" cy="334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91">
                  <a:extLst>
                    <a:ext uri="{9D8B030D-6E8A-4147-A177-3AD203B41FA5}">
                      <a16:colId xmlns:a16="http://schemas.microsoft.com/office/drawing/2014/main" val="808845364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27318506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1118630906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1306893810"/>
                    </a:ext>
                  </a:extLst>
                </a:gridCol>
              </a:tblGrid>
              <a:tr h="617474">
                <a:tc>
                  <a:txBody>
                    <a:bodyPr/>
                    <a:lstStyle/>
                    <a:p>
                      <a:r>
                        <a:rPr lang="en-US" sz="2000" dirty="0"/>
                        <a:t>Vulnerabilities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Impact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Likelihood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Risk Level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36554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2000" dirty="0"/>
                        <a:t>Student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70743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2000" dirty="0"/>
                        <a:t>Payroll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C000"/>
                          </a:solidFill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7755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2000" dirty="0"/>
                        <a:t>Exam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High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21485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2000" dirty="0"/>
                        <a:t>Attendance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99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C01782-7C00-4D3E-A726-7027B04B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Risk Mitigation Analysis - States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B14C5B-69F1-4E0B-9DC0-A7519F221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8296D0-AB57-4F8F-B378-A5C3F3E67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45406"/>
              </p:ext>
            </p:extLst>
          </p:nvPr>
        </p:nvGraphicFramePr>
        <p:xfrm>
          <a:off x="578498" y="1651518"/>
          <a:ext cx="7751309" cy="431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436">
                  <a:extLst>
                    <a:ext uri="{9D8B030D-6E8A-4147-A177-3AD203B41FA5}">
                      <a16:colId xmlns:a16="http://schemas.microsoft.com/office/drawing/2014/main" val="808845364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227318506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1118630906"/>
                    </a:ext>
                  </a:extLst>
                </a:gridCol>
                <a:gridCol w="1944291">
                  <a:extLst>
                    <a:ext uri="{9D8B030D-6E8A-4147-A177-3AD203B41FA5}">
                      <a16:colId xmlns:a16="http://schemas.microsoft.com/office/drawing/2014/main" val="1306893810"/>
                    </a:ext>
                  </a:extLst>
                </a:gridCol>
              </a:tblGrid>
              <a:tr h="628456"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Storage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Processing and I/O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Transmission</a:t>
                      </a:r>
                    </a:p>
                  </a:txBody>
                  <a:tcPr>
                    <a:solidFill>
                      <a:srgbClr val="264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36554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600" dirty="0"/>
                        <a:t>Student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eClass</a:t>
                      </a:r>
                      <a:r>
                        <a:rPr lang="en-US" sz="1600" dirty="0"/>
                        <a:t> server, </a:t>
                      </a:r>
                      <a:r>
                        <a:rPr lang="en-US" sz="1600" dirty="0" err="1"/>
                        <a:t>WebSAMS</a:t>
                      </a:r>
                      <a:r>
                        <a:rPr lang="en-US" sz="1600" dirty="0"/>
                        <a:t>,</a:t>
                      </a:r>
                    </a:p>
                    <a:p>
                      <a:r>
                        <a:rPr lang="en-US" sz="1600" dirty="0"/>
                        <a:t>Cloud Storage</a:t>
                      </a:r>
                    </a:p>
                    <a:p>
                      <a:r>
                        <a:rPr lang="en-US" sz="1600" dirty="0"/>
                        <a:t>Backup,</a:t>
                      </a:r>
                    </a:p>
                    <a:p>
                      <a:r>
                        <a:rPr lang="en-US" sz="1600" dirty="0"/>
                        <a:t>USB,</a:t>
                      </a:r>
                    </a:p>
                    <a:p>
                      <a:r>
                        <a:rPr lang="en-US" sz="1600" dirty="0"/>
                        <a:t>Paper Document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Excel,</a:t>
                      </a:r>
                    </a:p>
                    <a:p>
                      <a:r>
                        <a:rPr lang="en-US" sz="1600" dirty="0"/>
                        <a:t>Server,</a:t>
                      </a:r>
                    </a:p>
                    <a:p>
                      <a:r>
                        <a:rPr lang="en-US" sz="1600" dirty="0"/>
                        <a:t>Paper Form Filling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School network, public network, Email, 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File sharing,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Paper mails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70743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600" dirty="0"/>
                        <a:t>Payroll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Payroll System,</a:t>
                      </a:r>
                    </a:p>
                    <a:p>
                      <a:r>
                        <a:rPr lang="en-US" sz="1600" dirty="0"/>
                        <a:t>School Server,</a:t>
                      </a:r>
                    </a:p>
                    <a:p>
                      <a:r>
                        <a:rPr lang="en-US" sz="1600" dirty="0"/>
                        <a:t>Paper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Payroll System,</a:t>
                      </a:r>
                    </a:p>
                    <a:p>
                      <a:r>
                        <a:rPr lang="en-US" sz="1600" dirty="0"/>
                        <a:t>Excel,</a:t>
                      </a:r>
                    </a:p>
                    <a:p>
                      <a:r>
                        <a:rPr lang="en-US" sz="1600" dirty="0"/>
                        <a:t>Calculator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 only,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47755"/>
                  </a:ext>
                </a:extLst>
              </a:tr>
              <a:tr h="620649">
                <a:tc>
                  <a:txBody>
                    <a:bodyPr/>
                    <a:lstStyle/>
                    <a:p>
                      <a:r>
                        <a:rPr lang="en-US" sz="1600" dirty="0"/>
                        <a:t>Exam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Teacher Personal Storage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School Server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MS Office</a:t>
                      </a:r>
                    </a:p>
                    <a:p>
                      <a:r>
                        <a:rPr lang="en-US" altLang="zh-TW" sz="1600" dirty="0"/>
                        <a:t>Other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editing</a:t>
                      </a:r>
                      <a:r>
                        <a:rPr lang="zh-TW" altLang="en-US" sz="1600" dirty="0"/>
                        <a:t> </a:t>
                      </a:r>
                      <a:r>
                        <a:rPr lang="en-US" altLang="zh-TW" sz="1600" dirty="0"/>
                        <a:t>tools</a:t>
                      </a:r>
                    </a:p>
                    <a:p>
                      <a:r>
                        <a:rPr lang="en-US" sz="1600" dirty="0"/>
                        <a:t>Grading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LAN only,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Paper distribution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2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2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938DC-7C37-4825-BE8A-B975C8E5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Related Legislations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1CF7FD-60B0-4D9A-A20B-D865FE92C4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Theft and damage of property (digital assets)</a:t>
            </a:r>
          </a:p>
          <a:p>
            <a:r>
              <a:rPr lang="en-US" sz="2800" dirty="0"/>
              <a:t>Personal data protection</a:t>
            </a:r>
          </a:p>
          <a:p>
            <a:r>
              <a:rPr lang="en-US" sz="2800" dirty="0"/>
              <a:t>Copyright / IP rights</a:t>
            </a:r>
          </a:p>
          <a:p>
            <a:r>
              <a:rPr lang="en-US" sz="2800" dirty="0"/>
              <a:t>Software Asset Management</a:t>
            </a:r>
          </a:p>
          <a:p>
            <a:r>
              <a:rPr lang="en-US" sz="2800" dirty="0"/>
              <a:t>Digital marketing and unsolicited electronic messages</a:t>
            </a:r>
          </a:p>
          <a:p>
            <a:r>
              <a:rPr lang="en-US" sz="2800" dirty="0"/>
              <a:t>Electronic Transactions Ordinance</a:t>
            </a:r>
          </a:p>
          <a:p>
            <a:r>
              <a:rPr lang="en-US" sz="2800" dirty="0"/>
              <a:t>Safety in the use of Display Screen Equipment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8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9" y="506207"/>
            <a:ext cx="7772400" cy="993972"/>
          </a:xfrm>
        </p:spPr>
        <p:txBody>
          <a:bodyPr>
            <a:noAutofit/>
          </a:bodyPr>
          <a:lstStyle/>
          <a:p>
            <a:r>
              <a:rPr lang="en-US" altLang="zh-HK" sz="3200" dirty="0"/>
              <a:t>Policies, Standards, Guidelines, Procedures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3312"/>
            <a:ext cx="7772400" cy="5283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HK" sz="2400" b="1" dirty="0"/>
              <a:t>Policies</a:t>
            </a:r>
          </a:p>
          <a:p>
            <a:r>
              <a:rPr lang="en-US" altLang="zh-HK" sz="2400" dirty="0"/>
              <a:t>Principles, intentions, directional</a:t>
            </a:r>
          </a:p>
          <a:p>
            <a:r>
              <a:rPr lang="en-US" altLang="zh-HK" sz="2400" dirty="0"/>
              <a:t>Clearly defines </a:t>
            </a:r>
            <a:r>
              <a:rPr lang="en-US" altLang="zh-HK" sz="2400" dirty="0">
                <a:solidFill>
                  <a:srgbClr val="FF0000"/>
                </a:solidFill>
              </a:rPr>
              <a:t>AUTHORITIES, ROLES and RESPONSIBILITIES</a:t>
            </a:r>
          </a:p>
          <a:p>
            <a:pPr marL="0" indent="0">
              <a:buNone/>
            </a:pPr>
            <a:r>
              <a:rPr lang="en-US" altLang="zh-HK" sz="2400" b="1" dirty="0"/>
              <a:t>Standards</a:t>
            </a:r>
          </a:p>
          <a:p>
            <a:r>
              <a:rPr lang="en-US" altLang="zh-TW" sz="2400" dirty="0"/>
              <a:t>C</a:t>
            </a:r>
            <a:r>
              <a:rPr lang="en-HK" altLang="zh-TW" sz="2400" dirty="0" err="1"/>
              <a:t>ompliance</a:t>
            </a:r>
            <a:r>
              <a:rPr lang="zh-TW" altLang="en-US" sz="2400" dirty="0"/>
              <a:t> </a:t>
            </a:r>
            <a:r>
              <a:rPr lang="en-US" altLang="zh-HK" sz="2400" dirty="0"/>
              <a:t>– data </a:t>
            </a:r>
            <a:r>
              <a:rPr lang="en-US" altLang="zh-HK" sz="2400" dirty="0" err="1"/>
              <a:t>centre</a:t>
            </a:r>
            <a:r>
              <a:rPr lang="en-US" altLang="zh-HK" sz="2400" dirty="0"/>
              <a:t>, encryption</a:t>
            </a:r>
          </a:p>
          <a:p>
            <a:pPr marL="0" indent="0">
              <a:buNone/>
            </a:pPr>
            <a:r>
              <a:rPr lang="en-US" altLang="zh-HK" sz="2400" b="1" dirty="0"/>
              <a:t>Guidelines</a:t>
            </a:r>
          </a:p>
          <a:p>
            <a:r>
              <a:rPr lang="en-US" altLang="zh-HK" sz="2400" dirty="0"/>
              <a:t>More detail description to guide operation</a:t>
            </a:r>
          </a:p>
          <a:p>
            <a:pPr marL="0" indent="0">
              <a:buNone/>
            </a:pPr>
            <a:r>
              <a:rPr lang="en-US" altLang="zh-HK" sz="2400" b="1" dirty="0"/>
              <a:t>Procedures </a:t>
            </a:r>
          </a:p>
          <a:p>
            <a:r>
              <a:rPr lang="en-US" altLang="zh-HK" sz="2400" dirty="0"/>
              <a:t>Detailed step-by-step instructions that should be followed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68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KEdCity">
  <a:themeElements>
    <a:clrScheme name="自訂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00"/>
      </a:accent3>
      <a:accent4>
        <a:srgbClr val="00999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KEdCity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KEdC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EdC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EdC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EdC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EdC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EdC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EdC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982</Words>
  <Application>Microsoft Office PowerPoint</Application>
  <PresentationFormat>On-screen Show (4:3)</PresentationFormat>
  <Paragraphs>251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新細明體</vt:lpstr>
      <vt:lpstr>新細明體</vt:lpstr>
      <vt:lpstr>Arial</vt:lpstr>
      <vt:lpstr>Calibri</vt:lpstr>
      <vt:lpstr>Symbol</vt:lpstr>
      <vt:lpstr>Tahoma</vt:lpstr>
      <vt:lpstr>Times New Roman</vt:lpstr>
      <vt:lpstr>Wingdings</vt:lpstr>
      <vt:lpstr>HKEdCity</vt:lpstr>
      <vt:lpstr>私隱及網絡安全 - 政策和框架</vt:lpstr>
      <vt:lpstr>Information Security Management Framework</vt:lpstr>
      <vt:lpstr>ISMS Key Issues</vt:lpstr>
      <vt:lpstr>Information Security Management Cycle</vt:lpstr>
      <vt:lpstr>Risk Assessment – School Example</vt:lpstr>
      <vt:lpstr>Risk Registry</vt:lpstr>
      <vt:lpstr>Risk Mitigation Analysis - States</vt:lpstr>
      <vt:lpstr>Related Legislations </vt:lpstr>
      <vt:lpstr>Policies, Standards, Guidelines, Procedures</vt:lpstr>
      <vt:lpstr>Roles and Responsibilities</vt:lpstr>
      <vt:lpstr>PowerPoint Presentation</vt:lpstr>
      <vt:lpstr>IMC and Principal</vt:lpstr>
      <vt:lpstr>FOR IT HEAD - Infrastructure and Systems Related </vt:lpstr>
      <vt:lpstr>Personal Data Handling</vt:lpstr>
      <vt:lpstr>Third Party Transfer Check 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Cheng</dc:creator>
  <cp:lastModifiedBy>Victor Cheng</cp:lastModifiedBy>
  <cp:revision>2</cp:revision>
  <dcterms:created xsi:type="dcterms:W3CDTF">2019-05-18T08:07:35Z</dcterms:created>
  <dcterms:modified xsi:type="dcterms:W3CDTF">2019-07-10T04:47:11Z</dcterms:modified>
</cp:coreProperties>
</file>