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7" r:id="rId1"/>
  </p:sldMasterIdLst>
  <p:notesMasterIdLst>
    <p:notesMasterId r:id="rId21"/>
  </p:notesMasterIdLst>
  <p:handoutMasterIdLst>
    <p:handoutMasterId r:id="rId22"/>
  </p:handoutMasterIdLst>
  <p:sldIdLst>
    <p:sldId id="273" r:id="rId2"/>
    <p:sldId id="463" r:id="rId3"/>
    <p:sldId id="464" r:id="rId4"/>
    <p:sldId id="462" r:id="rId5"/>
    <p:sldId id="454" r:id="rId6"/>
    <p:sldId id="448" r:id="rId7"/>
    <p:sldId id="465" r:id="rId8"/>
    <p:sldId id="466" r:id="rId9"/>
    <p:sldId id="266" r:id="rId10"/>
    <p:sldId id="267" r:id="rId11"/>
    <p:sldId id="268" r:id="rId12"/>
    <p:sldId id="282" r:id="rId13"/>
    <p:sldId id="274" r:id="rId14"/>
    <p:sldId id="474" r:id="rId15"/>
    <p:sldId id="473" r:id="rId16"/>
    <p:sldId id="469" r:id="rId17"/>
    <p:sldId id="269" r:id="rId18"/>
    <p:sldId id="276" r:id="rId19"/>
    <p:sldId id="272" r:id="rId20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47A3FF"/>
    <a:srgbClr val="04A8F2"/>
    <a:srgbClr val="66FFFF"/>
    <a:srgbClr val="006600"/>
    <a:srgbClr val="3333FF"/>
    <a:srgbClr val="FFFF99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85371" autoAdjust="0"/>
  </p:normalViewPr>
  <p:slideViewPr>
    <p:cSldViewPr>
      <p:cViewPr varScale="1">
        <p:scale>
          <a:sx n="80" d="100"/>
          <a:sy n="80" d="100"/>
        </p:scale>
        <p:origin x="102" y="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C04BA692-892D-44F6-B052-2DD77CCFDA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7DE476D4-D91C-4300-88DE-CD2C5D7F557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4932" name="Rectangle 4">
            <a:extLst>
              <a:ext uri="{FF2B5EF4-FFF2-40B4-BE49-F238E27FC236}">
                <a16:creationId xmlns:a16="http://schemas.microsoft.com/office/drawing/2014/main" id="{199B057E-0D82-478F-B5E4-2CCD5345655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4933" name="Rectangle 5">
            <a:extLst>
              <a:ext uri="{FF2B5EF4-FFF2-40B4-BE49-F238E27FC236}">
                <a16:creationId xmlns:a16="http://schemas.microsoft.com/office/drawing/2014/main" id="{6E9C1916-60B3-43FE-B972-C8F941EB212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222D800-43BF-4E91-9C96-6BC1A241B5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58E0600-8513-4B11-8864-04B1A1C3233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C37BF14-B27B-4FB6-8297-BBFD2AB62D6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4CC8E9A3-7DE7-4172-BAF3-E9BEEA282B6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7A600ADE-E342-4E8E-89AB-6498F25F05E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8B6C50BF-DD8A-4041-9A90-2ADE6E64140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62A5D5DF-0F8F-4D95-B6F9-415C26184F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CB7B0C-AA6C-4A3D-B5A2-4BDD554AB6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9BB5238C-CD90-4637-BEB5-AC3D42DA8D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30C8BFA3-74B7-4CD3-9A33-05DCD5A66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>
              <a:latin typeface="Arial" panose="020B0604020202020204" pitchFamily="34" charset="0"/>
            </a:endParaRP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DF48493A-33F5-4A50-B1EA-2BF586C68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CBF4EC8-A782-4328-96AD-FC679ECDE81F}" type="slidenum">
              <a:rPr lang="en-US" altLang="zh-TW" smtClean="0"/>
              <a:pPr>
                <a:spcBef>
                  <a:spcPct val="0"/>
                </a:spcBef>
              </a:pPr>
              <a:t>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DD189660-63B2-483D-B6E9-F1D56DD6BD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732A3873-E72B-43BD-A710-B641EB882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>
              <a:latin typeface="Arial" panose="020B0604020202020204" pitchFamily="34" charset="0"/>
            </a:endParaRP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66C878AD-B0B4-4BF1-982E-7E9EF9E4D8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4418E30-A702-4C4A-BD76-942D5B2421C3}" type="slidenum">
              <a:rPr lang="en-US" altLang="zh-TW" smtClean="0"/>
              <a:pPr>
                <a:spcBef>
                  <a:spcPct val="0"/>
                </a:spcBef>
              </a:pPr>
              <a:t>18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3B478C04-CDD8-4F03-B410-C16CF1DCA1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CCD62EED-B6EC-4082-9CAB-CEB50AF5D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>
              <a:latin typeface="Arial" panose="020B0604020202020204" pitchFamily="34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A03B5910-D225-4E52-A496-2653BEF63D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597CE4F-3881-42E2-8E0E-C5DEABA3CF11}" type="slidenum">
              <a:rPr lang="en-US" altLang="zh-TW" smtClean="0"/>
              <a:pPr>
                <a:spcBef>
                  <a:spcPct val="0"/>
                </a:spcBef>
              </a:pPr>
              <a:t>19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EAD3201A-88E4-4C13-852E-E223C5FF45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5E861639-DB5F-45DB-A005-5176311D5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>
              <a:latin typeface="Arial" panose="020B0604020202020204" pitchFamily="34" charset="0"/>
            </a:endParaRP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70E8E38E-F97E-4671-B849-41B46E1CE1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0F21F2D-4695-4D5E-BAF4-BBFB28773B4E}" type="slidenum">
              <a:rPr lang="en-US" altLang="zh-TW" smtClean="0"/>
              <a:pPr>
                <a:spcBef>
                  <a:spcPct val="0"/>
                </a:spcBef>
              </a:pPr>
              <a:t>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C4AC52B-15AF-485D-9089-D2B3B8E0DC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56E8626C-7270-4C8B-AFF8-030AEC1B8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C53217E-451E-412B-91FB-25ECE1C4F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672B079-F6B7-48AF-8AE6-C6DDFDF4742C}" type="slidenum">
              <a:rPr lang="en-US" altLang="zh-TW" smtClean="0"/>
              <a:pPr>
                <a:spcBef>
                  <a:spcPct val="0"/>
                </a:spcBef>
              </a:pPr>
              <a:t>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845E4C21-96A8-4986-832F-E228CE5DC5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7A564424-9768-48AB-820B-BAA97D0F7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>
              <a:latin typeface="Arial" panose="020B0604020202020204" pitchFamily="34" charset="0"/>
            </a:endParaRP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97748868-257B-4F9B-ACC1-854C2172B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D832B58-D3BE-435E-8642-638E061EB2D0}" type="slidenum">
              <a:rPr lang="en-US" altLang="zh-TW" smtClean="0"/>
              <a:pPr>
                <a:spcBef>
                  <a:spcPct val="0"/>
                </a:spcBef>
              </a:pPr>
              <a:t>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ED7F0219-2232-4677-BD31-824D5E6F93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DFA54B3F-B418-4394-805E-FEBC0690B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>
              <a:latin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B71D3BC0-48E2-48AA-8B54-94E71853DB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DBB7F40-51F5-404E-8A9E-6D1CE9F1D149}" type="slidenum">
              <a:rPr lang="en-US" altLang="zh-TW" smtClean="0"/>
              <a:pPr>
                <a:spcBef>
                  <a:spcPct val="0"/>
                </a:spcBef>
              </a:pPr>
              <a:t>10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BFE27765-A570-4225-9816-0069B66D13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3FEC1BA4-9795-4B63-A313-CEA6C52EA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>
              <a:latin typeface="Arial" panose="020B0604020202020204" pitchFamily="34" charset="0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73F35304-A5F7-4E19-AF17-832A20AFE8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8A86DC2-F655-439A-9DC8-63C48862C532}" type="slidenum">
              <a:rPr lang="en-US" altLang="zh-TW" smtClean="0"/>
              <a:pPr>
                <a:spcBef>
                  <a:spcPct val="0"/>
                </a:spcBef>
              </a:pPr>
              <a:t>11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845E4C21-96A8-4986-832F-E228CE5DC5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7A564424-9768-48AB-820B-BAA97D0F7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>
              <a:latin typeface="Arial" panose="020B0604020202020204" pitchFamily="34" charset="0"/>
            </a:endParaRP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97748868-257B-4F9B-ACC1-854C2172B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D832B58-D3BE-435E-8642-638E061EB2D0}" type="slidenum">
              <a:rPr lang="en-US" altLang="zh-TW" smtClean="0"/>
              <a:pPr>
                <a:spcBef>
                  <a:spcPct val="0"/>
                </a:spcBef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2260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845E4C21-96A8-4986-832F-E228CE5DC5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7A564424-9768-48AB-820B-BAA97D0F7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>
              <a:latin typeface="Arial" panose="020B0604020202020204" pitchFamily="34" charset="0"/>
            </a:endParaRP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97748868-257B-4F9B-ACC1-854C2172B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D832B58-D3BE-435E-8642-638E061EB2D0}" type="slidenum">
              <a:rPr lang="en-US" altLang="zh-TW" smtClean="0"/>
              <a:pPr>
                <a:spcBef>
                  <a:spcPct val="0"/>
                </a:spcBef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0328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72A41D08-8602-4DBE-8292-5DE055B7A6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FA746C84-A4A4-4B61-BD9C-DDB6C0B70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HK" altLang="en-US">
              <a:latin typeface="Arial" panose="020B0604020202020204" pitchFamily="34" charset="0"/>
            </a:endParaRP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42D10C3C-1C89-4544-BA46-094D2E74CE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E8D971F-7DF0-4EAB-AA99-CA0ADE90D593}" type="slidenum">
              <a:rPr lang="en-US" altLang="zh-TW" smtClean="0"/>
              <a:pPr>
                <a:spcBef>
                  <a:spcPct val="0"/>
                </a:spcBef>
              </a:pPr>
              <a:t>17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879601"/>
            <a:ext cx="7484533" cy="2104496"/>
          </a:xfrm>
        </p:spPr>
        <p:txBody>
          <a:bodyPr/>
          <a:lstStyle>
            <a:lvl1pPr algn="l">
              <a:defRPr sz="6000">
                <a:solidFill>
                  <a:schemeClr val="accent2">
                    <a:lumMod val="20000"/>
                    <a:lumOff val="80000"/>
                  </a:schemeClr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4188883"/>
            <a:ext cx="7484533" cy="140758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 dirty="0"/>
              <a:t>Click to edit Master subtitle style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B5DE5-8CD9-4C02-B39E-BD6429C1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8610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D597A-C7DC-43A6-B2B5-D35DBB89877D}" type="datetimeFigureOut">
              <a:rPr lang="zh-HK" altLang="en-US"/>
              <a:pPr>
                <a:defRPr/>
              </a:pPr>
              <a:t>3/2/2023</a:t>
            </a:fld>
            <a:endParaRPr lang="zh-HK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BCD8D-9A04-40AB-89B7-1D3444AB5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8610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FDE75-ACEA-4300-96D8-06A7D6A4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861050"/>
            <a:ext cx="2057400" cy="365125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49471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34092-39F3-49F3-A485-9CEAB6771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8C87C-923B-454E-9807-007C2B682B0B}" type="datetimeFigureOut">
              <a:rPr lang="zh-HK" altLang="en-US"/>
              <a:pPr>
                <a:defRPr/>
              </a:pPr>
              <a:t>3/2/2023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3A788-0EB5-4AB6-85E4-A7625A19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433DC-0266-4163-A611-F53CDA223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D2B31-B951-4978-9E7A-A4436CB0029E}" type="slidenum">
              <a:rPr lang="zh-HK" altLang="en-US"/>
              <a:pPr>
                <a:defRPr/>
              </a:pPr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486013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9B6CD-D8D3-4877-9080-4A30BBEE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E7499-E4CD-4FE9-8B65-B361B55E33C2}" type="datetimeFigureOut">
              <a:rPr lang="zh-HK" altLang="en-US"/>
              <a:pPr>
                <a:defRPr/>
              </a:pPr>
              <a:t>3/2/2023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4EB1B-7DE7-433B-9799-61E974130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22429-0C89-4BC6-A978-87FE16FD3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90849-946B-493F-B26F-D7A10183871D}" type="slidenum">
              <a:rPr lang="zh-HK" altLang="en-US"/>
              <a:pPr>
                <a:defRPr/>
              </a:pPr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820331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250031" y="1153045"/>
            <a:ext cx="4143375" cy="878773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250031" y="2098477"/>
            <a:ext cx="4143375" cy="27324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3164"/>
            </a:lvl1pPr>
            <a:lvl2pPr marL="0" indent="160729">
              <a:spcBef>
                <a:spcPts val="0"/>
              </a:spcBef>
              <a:buSzTx/>
              <a:buNone/>
              <a:defRPr sz="3164"/>
            </a:lvl2pPr>
            <a:lvl3pPr marL="0" indent="321457">
              <a:spcBef>
                <a:spcPts val="0"/>
              </a:spcBef>
              <a:buSzTx/>
              <a:buNone/>
              <a:defRPr sz="3164"/>
            </a:lvl3pPr>
            <a:lvl4pPr marL="0" indent="482186">
              <a:spcBef>
                <a:spcPts val="0"/>
              </a:spcBef>
              <a:buSzTx/>
              <a:buNone/>
              <a:defRPr sz="3164"/>
            </a:lvl4pPr>
            <a:lvl5pPr marL="0" indent="642915">
              <a:spcBef>
                <a:spcPts val="0"/>
              </a:spcBef>
              <a:buSzTx/>
              <a:buNone/>
              <a:defRPr sz="316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2">
            <a:extLst>
              <a:ext uri="{FF2B5EF4-FFF2-40B4-BE49-F238E27FC236}">
                <a16:creationId xmlns:a16="http://schemas.microsoft.com/office/drawing/2014/main" id="{6E7103EF-9334-43E0-AB90-CED122B8BF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7E7A8-DB8D-4A03-81FA-30AE001476FA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16477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AA4BA-A4B0-4EC7-8DF8-571EFE767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3DF54-28D3-4620-BBF3-50A9A4778B1E}" type="datetimeFigureOut">
              <a:rPr lang="zh-HK" altLang="en-US"/>
              <a:pPr>
                <a:defRPr/>
              </a:pPr>
              <a:t>3/2/2023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1CAF2-99C0-4E6A-A0DB-CBEBB99F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BB1B4-A3EC-4B99-915A-597A13C39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B7CF6-1213-4BB5-807A-9890BDF5A472}" type="slidenum">
              <a:rPr lang="zh-HK" altLang="en-US"/>
              <a:pPr>
                <a:defRPr/>
              </a:pPr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90452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24149"/>
            <a:ext cx="7886700" cy="1428213"/>
          </a:xfrm>
          <a:gradFill flip="none" rotWithShape="1">
            <a:gsLst>
              <a:gs pos="0">
                <a:schemeClr val="accent5">
                  <a:lumMod val="5000"/>
                  <a:lumOff val="95000"/>
                  <a:alpha val="0"/>
                </a:schemeClr>
              </a:gs>
              <a:gs pos="47000">
                <a:schemeClr val="accent5">
                  <a:lumMod val="60000"/>
                  <a:lumOff val="40000"/>
                  <a:alpha val="40000"/>
                </a:schemeClr>
              </a:gs>
              <a:gs pos="100000">
                <a:schemeClr val="accent5">
                  <a:alpha val="60000"/>
                </a:schemeClr>
              </a:gs>
            </a:gsLst>
            <a:lin ang="10800000" scaled="1"/>
            <a:tileRect/>
          </a:gradFill>
        </p:spPr>
        <p:txBody>
          <a:bodyPr>
            <a:normAutofit/>
          </a:bodyPr>
          <a:lstStyle>
            <a:lvl1pPr>
              <a:defRPr sz="4800">
                <a:solidFill>
                  <a:schemeClr val="bg2">
                    <a:lumMod val="75000"/>
                  </a:schemeClr>
                </a:solidFill>
                <a:latin typeface="Britannic Bold" panose="020B0903060703020204" pitchFamily="34" charset="0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4337563"/>
            <a:ext cx="7886700" cy="112237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90084-79FF-4AC2-BB01-33925ED7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6451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1FB1A-6B5A-4859-882B-91F5248A7941}" type="datetimeFigureOut">
              <a:rPr lang="zh-HK" altLang="en-US"/>
              <a:pPr>
                <a:defRPr/>
              </a:pPr>
              <a:t>3/2/2023</a:t>
            </a:fld>
            <a:endParaRPr lang="zh-HK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84497-EA40-4774-8A30-E864942E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6451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4BE8B-23A0-4B16-9948-9ECF6F50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645150"/>
            <a:ext cx="2057400" cy="365125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10164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65867"/>
            <a:ext cx="3886200" cy="4111096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65867"/>
            <a:ext cx="3886200" cy="4111096"/>
          </a:xfrm>
        </p:spPr>
        <p:txBody>
          <a:bodyPr/>
          <a:lstStyle/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AB849D-FDCE-4024-92D7-61A4586E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B6D1A-A947-43A3-B01A-AA5B5A8618B6}" type="datetimeFigureOut">
              <a:rPr lang="zh-HK" altLang="en-US"/>
              <a:pPr>
                <a:defRPr/>
              </a:pPr>
              <a:t>3/2/2023</a:t>
            </a:fld>
            <a:endParaRPr lang="zh-HK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141768-E12C-46CF-87DB-D1A5D94B9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ACC697-71E2-4AE9-B7CE-79E29052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EC756-CA36-4788-8CB9-97D81ACCF76E}" type="slidenum">
              <a:rPr lang="zh-HK" altLang="en-US"/>
              <a:pPr>
                <a:defRPr/>
              </a:pPr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13568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3D9D0B-364A-43FA-8DBC-F7DD8418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8B75B-BD23-4FD2-8F9D-73CC47E4C130}" type="datetimeFigureOut">
              <a:rPr lang="zh-HK" altLang="en-US"/>
              <a:pPr>
                <a:defRPr/>
              </a:pPr>
              <a:t>3/2/2023</a:t>
            </a:fld>
            <a:endParaRPr lang="zh-HK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ACCCC48-805D-40FC-8FF4-E0C2DB394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64413C-743A-4CDA-887E-0EF5B3979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1D62-B6D9-43E3-B024-D3DE32891739}" type="slidenum">
              <a:rPr lang="zh-HK" altLang="en-US"/>
              <a:pPr>
                <a:defRPr/>
              </a:pPr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418126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1705208-0BD1-46DC-885D-6CA4A6FAB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3F3A7-3820-43C7-B804-C2D134A42B8D}" type="datetimeFigureOut">
              <a:rPr lang="zh-HK" altLang="en-US"/>
              <a:pPr>
                <a:defRPr/>
              </a:pPr>
              <a:t>3/2/2023</a:t>
            </a:fld>
            <a:endParaRPr lang="zh-HK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02CAE2C-0420-48C5-BF24-A42339280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3670B6-CBDA-4846-850A-4E9D0AC2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642CC-5437-4B65-95B2-2CD805619EF5}" type="slidenum">
              <a:rPr lang="zh-HK" altLang="en-US"/>
              <a:pPr>
                <a:defRPr/>
              </a:pPr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601977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5CA2E9-36FF-4AB7-BCBF-A06DFC7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469DC-E37E-45CB-B282-F4CD910A2F55}" type="datetimeFigureOut">
              <a:rPr lang="zh-HK" altLang="en-US"/>
              <a:pPr>
                <a:defRPr/>
              </a:pPr>
              <a:t>3/2/2023</a:t>
            </a:fld>
            <a:endParaRPr lang="zh-HK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D9DE313-9200-4317-900B-88A03DD64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833CAF7-AF16-4B9C-85A7-F1A9DB5C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6201B-97D2-48D5-859D-544E76B3E193}" type="slidenum">
              <a:rPr lang="zh-HK" altLang="en-US"/>
              <a:pPr>
                <a:defRPr/>
              </a:pPr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8756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EF9719-BA18-425B-9F6D-3F007842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19624-C505-4785-9B9F-FA44879CEE20}" type="datetimeFigureOut">
              <a:rPr lang="zh-HK" altLang="en-US"/>
              <a:pPr>
                <a:defRPr/>
              </a:pPr>
              <a:t>3/2/2023</a:t>
            </a:fld>
            <a:endParaRPr lang="zh-HK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3ABBC4-1224-4B01-A781-9B612D1BC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158412-F25D-4842-AAFA-36F8593E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2A6FA-C8D9-4820-B1FA-4A06007CD60F}" type="slidenum">
              <a:rPr lang="zh-HK" altLang="en-US"/>
              <a:pPr>
                <a:defRPr/>
              </a:pPr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248491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HK" noProof="0" dirty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6EC908-02A9-49C9-9BEB-F3285E6D4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D43F4-676E-4B69-B89D-887E7E3A6488}" type="datetimeFigureOut">
              <a:rPr lang="zh-HK" altLang="en-US"/>
              <a:pPr>
                <a:defRPr/>
              </a:pPr>
              <a:t>3/2/2023</a:t>
            </a:fld>
            <a:endParaRPr lang="zh-HK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F68BCD3-1CB0-41C9-888D-F44FE803C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7BB1C0-B81F-45BC-BE6A-D07779DF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AFD3B-02A7-4D48-B39F-8E32B2FA87B0}" type="slidenum">
              <a:rPr lang="zh-HK" altLang="en-US"/>
              <a:pPr>
                <a:defRPr/>
              </a:pPr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84432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4F2D39A-BDF2-4A44-9BC0-C8AD5323B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885825"/>
            <a:ext cx="683895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20816AE-E14F-44BC-BABD-5F2C6B9E1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2074863"/>
            <a:ext cx="7886700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C69FE-553D-4792-A3D3-3F0859A15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9991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F2BCD96-E1FB-4CBA-871D-DA58AC1FCC39}" type="datetimeFigureOut">
              <a:rPr lang="zh-HK" altLang="en-US"/>
              <a:pPr>
                <a:defRPr/>
              </a:pPr>
              <a:t>3/2/2023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762F7-BB54-4318-8469-996B99452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9991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D1784-F315-4967-9E3A-9079BC24C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9991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accent5">
                    <a:lumMod val="50000"/>
                  </a:schemeClr>
                </a:solidFill>
                <a:latin typeface="+mn-lt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04E0093-CCA8-4AB4-AF42-AC9B8CC783E7}" type="slidenum">
              <a:rPr lang="zh-HK" altLang="en-US"/>
              <a:pPr>
                <a:defRPr/>
              </a:pPr>
              <a:t>‹#›</a:t>
            </a:fld>
            <a:endParaRPr lang="zh-HK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64" r:id="rId2"/>
    <p:sldLayoutId id="214748407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5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22815D"/>
          </a:solidFill>
          <a:latin typeface="Britannic Bold" panose="020B0903060703020204" pitchFamily="34" charset="0"/>
          <a:ea typeface="微軟正黑體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2815D"/>
          </a:solidFill>
          <a:latin typeface="Britannic Bold" panose="020B0903060703020204" pitchFamily="34" charset="0"/>
          <a:ea typeface="微軟正黑體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2815D"/>
          </a:solidFill>
          <a:latin typeface="Britannic Bold" panose="020B0903060703020204" pitchFamily="34" charset="0"/>
          <a:ea typeface="微軟正黑體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2815D"/>
          </a:solidFill>
          <a:latin typeface="Britannic Bold" panose="020B0903060703020204" pitchFamily="34" charset="0"/>
          <a:ea typeface="微軟正黑體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2815D"/>
          </a:solidFill>
          <a:latin typeface="Britannic Bold" panose="020B0903060703020204" pitchFamily="34" charset="0"/>
          <a:ea typeface="微軟正黑體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2815D"/>
          </a:solidFill>
          <a:latin typeface="Britannic Bold" panose="020B0903060703020204" pitchFamily="34" charset="0"/>
          <a:ea typeface="微軟正黑體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2815D"/>
          </a:solidFill>
          <a:latin typeface="Britannic Bold" panose="020B0903060703020204" pitchFamily="34" charset="0"/>
          <a:ea typeface="微軟正黑體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2815D"/>
          </a:solidFill>
          <a:latin typeface="Britannic Bold" panose="020B0903060703020204" pitchFamily="34" charset="0"/>
          <a:ea typeface="微軟正黑體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22815D"/>
          </a:solidFill>
          <a:latin typeface="Britannic Bold" panose="020B0903060703020204" pitchFamily="34" charset="0"/>
          <a:ea typeface="微軟正黑體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235D7A"/>
          </a:solidFill>
          <a:latin typeface="+mn-lt"/>
          <a:ea typeface="微軟正黑體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22815D"/>
          </a:solidFill>
          <a:latin typeface="+mn-lt"/>
          <a:ea typeface="微軟正黑體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4C731D"/>
          </a:solidFill>
          <a:latin typeface="+mn-lt"/>
          <a:ea typeface="微軟正黑體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35D7A"/>
          </a:solidFill>
          <a:latin typeface="+mn-lt"/>
          <a:ea typeface="微軟正黑體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35D7A"/>
          </a:solidFill>
          <a:latin typeface="+mn-lt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city.hk/wildwisd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edcity.hk/studentscheme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edcity.h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city.hk/pspe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city.hk/psp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city.hk/pspe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7E7A1AE2-91B6-4840-9224-838229FCCF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414463"/>
            <a:ext cx="7485063" cy="28590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第二十五屆「常識百搭」</a:t>
            </a:r>
            <a:br>
              <a:rPr lang="en-US" altLang="zh-TW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</a:br>
            <a:br>
              <a:rPr lang="en-US" altLang="zh-TW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</a:br>
            <a:br>
              <a:rPr lang="en-US" altLang="zh-TW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</a:br>
            <a:r>
              <a:rPr lang="zh-TW" altLang="zh-HK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網上投票</a:t>
            </a:r>
            <a:endParaRPr lang="zh-HK" altLang="zh-HK" sz="4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2692323B-68AC-4FCD-914E-1DC2E2B57E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4765675"/>
            <a:ext cx="7485063" cy="14065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>
                <a:solidFill>
                  <a:schemeClr val="tx1"/>
                </a:solidFill>
              </a:rPr>
              <a:t>香港教育城</a:t>
            </a:r>
            <a:br>
              <a:rPr lang="zh-TW" altLang="en-US" sz="2800" dirty="0">
                <a:solidFill>
                  <a:schemeClr val="tx1"/>
                </a:solidFill>
              </a:rPr>
            </a:br>
            <a:r>
              <a:rPr lang="zh-TW" altLang="en-US" sz="2800" dirty="0">
                <a:solidFill>
                  <a:schemeClr val="tx1"/>
                </a:solidFill>
              </a:rPr>
              <a:t>張家明先生</a:t>
            </a:r>
            <a:endParaRPr lang="zh-HK" altLang="zh-HK" sz="2800" dirty="0">
              <a:solidFill>
                <a:schemeClr val="tx1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7172" name="Rectangle 7">
            <a:extLst>
              <a:ext uri="{FF2B5EF4-FFF2-40B4-BE49-F238E27FC236}">
                <a16:creationId xmlns:a16="http://schemas.microsoft.com/office/drawing/2014/main" id="{3A8E6377-529E-4967-9FDE-5F427DC47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4437063"/>
            <a:ext cx="71294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235D7A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22815D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4C731D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35D7A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235D7A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35D7A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35D7A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35D7A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235D7A"/>
                </a:solidFill>
                <a:latin typeface="Calibri" panose="020F0502020204030204" pitchFamily="34" charset="0"/>
                <a:ea typeface="微軟正黑體" panose="020B0604030504040204" pitchFamily="34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zh-HK" altLang="zh-HK" sz="240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矩形 1">
            <a:extLst>
              <a:ext uri="{FF2B5EF4-FFF2-40B4-BE49-F238E27FC236}">
                <a16:creationId xmlns:a16="http://schemas.microsoft.com/office/drawing/2014/main" id="{C2C47637-A6F4-4639-A83A-B2C9D547D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1566863"/>
            <a:ext cx="3227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GB" altLang="zh-TW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www.smallcampus.net/10sci</a:t>
            </a:r>
            <a:endParaRPr lang="zh-HK" altLang="en-US">
              <a:cs typeface="Arial" panose="020B0604020202020204" pitchFamily="34" charset="0"/>
            </a:endParaRPr>
          </a:p>
        </p:txBody>
      </p:sp>
      <p:sp>
        <p:nvSpPr>
          <p:cNvPr id="31747" name="內容版面配置區 1">
            <a:extLst>
              <a:ext uri="{FF2B5EF4-FFF2-40B4-BE49-F238E27FC236}">
                <a16:creationId xmlns:a16="http://schemas.microsoft.com/office/drawing/2014/main" id="{8980D903-0EC4-48B3-B0C4-A99F57A43E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2074863"/>
            <a:ext cx="7886700" cy="5314950"/>
          </a:xfrm>
        </p:spPr>
        <p:txBody>
          <a:bodyPr/>
          <a:lstStyle/>
          <a:p>
            <a:r>
              <a:rPr lang="zh-TW" altLang="en-US" sz="2400" dirty="0">
                <a:latin typeface="微軟正黑體" panose="020B0604030504040204" pitchFamily="34" charset="-120"/>
              </a:rPr>
              <a:t>學生：</a:t>
            </a:r>
            <a:br>
              <a:rPr lang="en-US" altLang="zh-TW" sz="2400" dirty="0">
                <a:latin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</a:rPr>
              <a:t>透過計劃提供的學習材料和練習，發展解難與探究能力。</a:t>
            </a:r>
            <a:endParaRPr lang="en-US" altLang="zh-TW" sz="2400" dirty="0">
              <a:latin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</a:rPr>
              <a:t>教師：</a:t>
            </a:r>
            <a:br>
              <a:rPr lang="en-US" altLang="zh-TW" sz="2400" dirty="0">
                <a:latin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</a:rPr>
              <a:t>透過學校報告知悉學生的學習進度，以便調適課程，提升教學效能。</a:t>
            </a:r>
            <a:endParaRPr lang="en-US" altLang="zh-TW" sz="2400" dirty="0">
              <a:latin typeface="微軟正黑體" panose="020B0604030504040204" pitchFamily="34" charset="-120"/>
            </a:endParaRPr>
          </a:p>
          <a:p>
            <a:r>
              <a:rPr lang="zh-TW" altLang="en-US" sz="2400" dirty="0">
                <a:latin typeface="微軟正黑體" panose="020B0604030504040204" pitchFamily="34" charset="-120"/>
              </a:rPr>
              <a:t>學習材料來源：</a:t>
            </a:r>
            <a:endParaRPr lang="en-US" altLang="zh-TW" sz="2400" dirty="0">
              <a:latin typeface="微軟正黑體" panose="020B0604030504040204" pitchFamily="34" charset="-120"/>
            </a:endParaRPr>
          </a:p>
          <a:p>
            <a:pPr lvl="1"/>
            <a:r>
              <a:rPr lang="zh-TW" altLang="en-US" sz="2000" dirty="0">
                <a:latin typeface="微軟正黑體" panose="020B0604030504040204" pitchFamily="34" charset="-120"/>
              </a:rPr>
              <a:t>漫畫</a:t>
            </a:r>
            <a:endParaRPr lang="en-US" altLang="zh-TW" sz="2000" dirty="0">
              <a:latin typeface="微軟正黑體" panose="020B0604030504040204" pitchFamily="34" charset="-120"/>
            </a:endParaRPr>
          </a:p>
          <a:p>
            <a:pPr lvl="1"/>
            <a:r>
              <a:rPr lang="zh-TW" altLang="en-US" sz="2000" dirty="0">
                <a:latin typeface="微軟正黑體" panose="020B0604030504040204" pitchFamily="34" charset="-120"/>
              </a:rPr>
              <a:t>兒童雜誌</a:t>
            </a:r>
            <a:endParaRPr lang="en-US" altLang="zh-TW" sz="2000" dirty="0">
              <a:latin typeface="微軟正黑體" panose="020B0604030504040204" pitchFamily="34" charset="-120"/>
            </a:endParaRPr>
          </a:p>
          <a:p>
            <a:pPr lvl="1"/>
            <a:r>
              <a:rPr lang="zh-TW" altLang="en-US" sz="2000" dirty="0">
                <a:latin typeface="微軟正黑體" panose="020B0604030504040204" pitchFamily="34" charset="-120"/>
              </a:rPr>
              <a:t>政府及公營</a:t>
            </a:r>
            <a:br>
              <a:rPr lang="en-US" altLang="zh-TW" sz="2000" dirty="0">
                <a:latin typeface="微軟正黑體" panose="020B0604030504040204" pitchFamily="34" charset="-120"/>
              </a:rPr>
            </a:br>
            <a:r>
              <a:rPr lang="zh-TW" altLang="en-US" sz="2000" dirty="0">
                <a:latin typeface="微軟正黑體" panose="020B0604030504040204" pitchFamily="34" charset="-120"/>
              </a:rPr>
              <a:t>機構網頁</a:t>
            </a:r>
            <a:endParaRPr lang="en-US" altLang="zh-TW" sz="2000" dirty="0">
              <a:latin typeface="微軟正黑體" panose="020B0604030504040204" pitchFamily="34" charset="-120"/>
            </a:endParaRPr>
          </a:p>
          <a:p>
            <a:pPr lvl="1"/>
            <a:r>
              <a:rPr lang="zh-TW" altLang="en-US" sz="2000" dirty="0">
                <a:latin typeface="微軟正黑體" panose="020B0604030504040204" pitchFamily="34" charset="-120"/>
              </a:rPr>
              <a:t>教育多媒體</a:t>
            </a:r>
            <a:endParaRPr lang="en-US" altLang="zh-TW" sz="2000" dirty="0">
              <a:latin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</a:endParaRPr>
          </a:p>
        </p:txBody>
      </p:sp>
      <p:pic>
        <p:nvPicPr>
          <p:cNvPr id="31748" name="圖片 3">
            <a:extLst>
              <a:ext uri="{FF2B5EF4-FFF2-40B4-BE49-F238E27FC236}">
                <a16:creationId xmlns:a16="http://schemas.microsoft.com/office/drawing/2014/main" id="{C34C2973-8EE7-465C-9A9C-1EC713626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3624" y="3638550"/>
            <a:ext cx="5082872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17CF3D71-6EB9-4D5D-B06C-265427D261AC}"/>
              </a:ext>
            </a:extLst>
          </p:cNvPr>
          <p:cNvSpPr txBox="1">
            <a:spLocks/>
          </p:cNvSpPr>
          <p:nvPr/>
        </p:nvSpPr>
        <p:spPr>
          <a:xfrm>
            <a:off x="628650" y="1947863"/>
            <a:ext cx="6838950" cy="17510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4">
                    <a:lumMod val="50000"/>
                  </a:schemeClr>
                </a:solidFill>
                <a:latin typeface="Britannic Bold" panose="020B090306070302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kumimoji="0" lang="zh-HK" altLang="en-US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1750" name="Title 4">
            <a:extLst>
              <a:ext uri="{FF2B5EF4-FFF2-40B4-BE49-F238E27FC236}">
                <a16:creationId xmlns:a16="http://schemas.microsoft.com/office/drawing/2014/main" id="{53424250-1C6F-4F85-A96D-03D2966792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latin typeface="微軟正黑體" panose="020B0604030504040204" pitchFamily="34" charset="-120"/>
              </a:rPr>
              <a:t>十分科學</a:t>
            </a:r>
            <a:endParaRPr lang="zh-HK" altLang="en-US"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3E000104-AA0C-435B-BC35-EED723502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2174" r="11815"/>
          <a:stretch>
            <a:fillRect/>
          </a:stretch>
        </p:blipFill>
        <p:spPr bwMode="auto">
          <a:xfrm rot="-531226">
            <a:off x="657225" y="4525963"/>
            <a:ext cx="1287463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>
            <a:extLst>
              <a:ext uri="{FF2B5EF4-FFF2-40B4-BE49-F238E27FC236}">
                <a16:creationId xmlns:a16="http://schemas.microsoft.com/office/drawing/2014/main" id="{B4BA9D80-75A6-46C1-A947-C35FF6194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 t="2495" r="11133"/>
          <a:stretch>
            <a:fillRect/>
          </a:stretch>
        </p:blipFill>
        <p:spPr bwMode="auto">
          <a:xfrm rot="511808">
            <a:off x="2187575" y="4572000"/>
            <a:ext cx="12700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47A24BD-2686-431D-B302-9CA66863FDFE}"/>
              </a:ext>
            </a:extLst>
          </p:cNvPr>
          <p:cNvSpPr txBox="1"/>
          <p:nvPr/>
        </p:nvSpPr>
        <p:spPr>
          <a:xfrm>
            <a:off x="4356100" y="1547813"/>
            <a:ext cx="4543425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400" b="1" u="sng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計劃日期</a:t>
            </a:r>
            <a:endParaRPr lang="en-US" altLang="zh-TW" sz="2400" b="1" u="sng" dirty="0">
              <a:latin typeface="+mn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zh-TW" altLang="en-US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第一期：</a:t>
            </a:r>
            <a:endParaRPr lang="en-US" altLang="zh-TW" sz="2400" dirty="0">
              <a:latin typeface="+mn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TW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2022</a:t>
            </a:r>
            <a:r>
              <a:rPr lang="zh-TW" altLang="en-US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10</a:t>
            </a:r>
            <a:r>
              <a:rPr lang="zh-TW" altLang="en-US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zh-TW" altLang="en-US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日至</a:t>
            </a:r>
            <a:r>
              <a:rPr lang="en-US" altLang="zh-TW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2023</a:t>
            </a:r>
            <a:r>
              <a:rPr lang="zh-TW" altLang="en-US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31</a:t>
            </a:r>
            <a:r>
              <a:rPr lang="zh-TW" altLang="en-US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日</a:t>
            </a:r>
          </a:p>
          <a:p>
            <a:pPr>
              <a:defRPr/>
            </a:pPr>
            <a:r>
              <a:rPr lang="zh-TW" altLang="en-US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第二期：</a:t>
            </a:r>
            <a:endParaRPr lang="en-US" altLang="zh-TW" sz="2400" dirty="0">
              <a:latin typeface="+mn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TW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2023</a:t>
            </a:r>
            <a:r>
              <a:rPr lang="zh-TW" altLang="en-US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日至</a:t>
            </a:r>
            <a:r>
              <a:rPr lang="en-US" altLang="zh-TW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2023</a:t>
            </a:r>
            <a:r>
              <a:rPr lang="zh-TW" altLang="en-US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zh-TW" altLang="en-US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31</a:t>
            </a:r>
            <a:r>
              <a:rPr lang="zh-TW" altLang="en-US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日</a:t>
            </a:r>
            <a:endParaRPr lang="en-US" altLang="zh-TW" sz="2400" dirty="0">
              <a:latin typeface="+mn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defRPr/>
            </a:pPr>
            <a:br>
              <a:rPr lang="en-US" altLang="zh-TW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u="sng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學校截止報名日期</a:t>
            </a:r>
            <a:endParaRPr lang="en-US" altLang="zh-TW" sz="2400" b="1" u="sng" dirty="0">
              <a:latin typeface="+mn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TW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2023</a:t>
            </a:r>
            <a:r>
              <a:rPr lang="zh-TW" altLang="en-US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zh-TW" altLang="en-US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31</a:t>
            </a:r>
            <a:r>
              <a:rPr lang="zh-TW" altLang="en-US" sz="24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日</a:t>
            </a:r>
            <a:endParaRPr lang="zh-HK" altLang="en-US" sz="2400" dirty="0">
              <a:latin typeface="+mn-lt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B705D06A-0875-4E47-AF57-D64157693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十分科學</a:t>
            </a:r>
            <a:endParaRPr lang="zh-HK" alt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3798" name="圖片 7">
            <a:extLst>
              <a:ext uri="{FF2B5EF4-FFF2-40B4-BE49-F238E27FC236}">
                <a16:creationId xmlns:a16="http://schemas.microsoft.com/office/drawing/2014/main" id="{B83499D3-8E73-467F-9553-FE1611B3C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2456" y="1079500"/>
            <a:ext cx="3901663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097CB9E-6FEE-409D-B345-D269369486E9}"/>
              </a:ext>
            </a:extLst>
          </p:cNvPr>
          <p:cNvSpPr/>
          <p:nvPr/>
        </p:nvSpPr>
        <p:spPr>
          <a:xfrm>
            <a:off x="3203849" y="2031231"/>
            <a:ext cx="6878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zh-TW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hlinkClick r:id="rId3"/>
              </a:rPr>
              <a:t>https://www.edcity.hk/wildwisdom/</a:t>
            </a:r>
            <a:endParaRPr lang="zh-HK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B42845AB-359E-4AA4-B25D-D9BF9D188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42902"/>
            <a:ext cx="8047806" cy="191683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  <a:t>熊貓電子學堂：自然常識獎勵計劃</a:t>
            </a:r>
            <a:endParaRPr lang="zh-HK" altLang="en-US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630B4D1C-B50D-4672-AF07-6562BFA68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2716361"/>
            <a:ext cx="7886700" cy="37369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</a:rPr>
              <a:t>內容圍繞野生生態及環境保育</a:t>
            </a:r>
            <a:endParaRPr lang="en-US" altLang="zh-TW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</a:rPr>
              <a:t>透過有趣短片和問答，輕鬆認識大自然</a:t>
            </a:r>
            <a:endParaRPr lang="en-US" altLang="zh-TW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</a:rPr>
              <a:t>適合小一至小六學生參加</a:t>
            </a:r>
            <a:endParaRPr lang="en-US" altLang="zh-TW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</a:endParaRPr>
          </a:p>
          <a:p>
            <a:pPr marL="0" indent="0">
              <a:buNone/>
              <a:defRPr/>
            </a:pPr>
            <a:endParaRPr lang="en-US" altLang="zh-TW" sz="2800" b="1" u="sng" dirty="0">
              <a:latin typeface="+mn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zh-TW" altLang="en-US" sz="2800" b="1" u="sng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計劃日期</a:t>
            </a:r>
            <a:endParaRPr lang="en-US" altLang="zh-TW" b="1" u="sng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altLang="zh-TW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2022</a:t>
            </a:r>
            <a:r>
              <a:rPr lang="zh-TW" altLang="en-US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10</a:t>
            </a:r>
            <a:r>
              <a:rPr lang="zh-TW" altLang="en-US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zh-TW" altLang="en-US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日至</a:t>
            </a:r>
            <a:r>
              <a:rPr lang="en-US" altLang="zh-TW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2023</a:t>
            </a:r>
            <a:r>
              <a:rPr lang="zh-TW" altLang="en-US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  <a:r>
              <a:rPr lang="zh-TW" altLang="en-US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20</a:t>
            </a:r>
            <a:r>
              <a:rPr lang="zh-TW" altLang="en-US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日</a:t>
            </a:r>
            <a:endParaRPr lang="en-US" altLang="zh-TW" sz="2800" dirty="0">
              <a:latin typeface="+mn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zh-TW" altLang="en-US" sz="2800" b="1" u="sng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學校截止報名日期</a:t>
            </a:r>
            <a:endParaRPr lang="en-US" altLang="zh-TW" sz="2800" b="1" u="sng" dirty="0">
              <a:latin typeface="+mn-lt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altLang="zh-TW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2023</a:t>
            </a:r>
            <a:r>
              <a:rPr lang="zh-TW" altLang="en-US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  <a:r>
              <a:rPr lang="zh-TW" altLang="en-US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20</a:t>
            </a:r>
            <a:r>
              <a:rPr lang="zh-TW" altLang="en-US" sz="280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</a:rPr>
              <a:t>日</a:t>
            </a:r>
            <a:endParaRPr lang="zh-HK" altLang="en-US" sz="2800" dirty="0">
              <a:latin typeface="+mn-lt"/>
            </a:endParaRPr>
          </a:p>
          <a:p>
            <a:pPr fontAlgn="auto">
              <a:spcAft>
                <a:spcPts val="0"/>
              </a:spcAft>
              <a:defRPr/>
            </a:pPr>
            <a:endParaRPr lang="en-US" altLang="zh-TW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C8C086-2416-45F9-85A9-889FE020D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029" y="3410183"/>
            <a:ext cx="2104256" cy="1174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7EA888-E3F9-43F0-A6D0-25146751E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403" y="4747572"/>
            <a:ext cx="2405252" cy="135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35155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893BBC3D-F258-4940-90E8-8B05AF338B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教城學生獎勵計劃</a:t>
            </a:r>
            <a:endParaRPr lang="zh-HK" altLang="en-US" b="1"/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9B447FD7-41FC-4AD2-B9CA-538A63385E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>
                <a:hlinkClick r:id="rId2"/>
              </a:rPr>
              <a:t>https://www.edcity.hk/studentscheme/</a:t>
            </a:r>
            <a:endParaRPr lang="en-US" altLang="zh-HK" dirty="0"/>
          </a:p>
          <a:p>
            <a:endParaRPr lang="en-US" altLang="zh-HK" dirty="0"/>
          </a:p>
          <a:p>
            <a:endParaRPr lang="zh-HK" altLang="en-US" dirty="0"/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8697423E-D308-422B-9DCC-B9B2E2571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708275"/>
            <a:ext cx="331152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097CB9E-6FEE-409D-B345-D269369486E9}"/>
              </a:ext>
            </a:extLst>
          </p:cNvPr>
          <p:cNvSpPr/>
          <p:nvPr/>
        </p:nvSpPr>
        <p:spPr>
          <a:xfrm>
            <a:off x="2316175" y="1023087"/>
            <a:ext cx="3463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TW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www.smallcampus.net</a:t>
            </a:r>
            <a:endParaRPr lang="zh-HK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B42845AB-359E-4AA4-B25D-D9BF9D188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782795"/>
            <a:ext cx="6838950" cy="17510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  <a:t>小校園</a:t>
            </a:r>
            <a:b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</a:br>
            <a:r>
              <a:rPr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  <a:t> </a:t>
            </a:r>
            <a:b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</a:br>
            <a:endParaRPr lang="zh-HK" altLang="en-US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07111-5796-49B3-8326-45E1B3A52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704" y="1700808"/>
            <a:ext cx="6766560" cy="4328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0C9E3-9E40-4790-8B00-D044D1B3B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555" y="2533808"/>
            <a:ext cx="2866741" cy="247544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3BFBBC-3C81-4CE9-AAAB-3DF8CCC950AC}"/>
              </a:ext>
            </a:extLst>
          </p:cNvPr>
          <p:cNvSpPr/>
          <p:nvPr/>
        </p:nvSpPr>
        <p:spPr>
          <a:xfrm>
            <a:off x="6156176" y="1658301"/>
            <a:ext cx="780701" cy="4745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30F84D-7924-4CD7-8618-85DAA828351D}"/>
              </a:ext>
            </a:extLst>
          </p:cNvPr>
          <p:cNvCxnSpPr>
            <a:stCxn id="6" idx="3"/>
          </p:cNvCxnSpPr>
          <p:nvPr/>
        </p:nvCxnSpPr>
        <p:spPr>
          <a:xfrm>
            <a:off x="6936877" y="1895579"/>
            <a:ext cx="591343" cy="5253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1">
            <a:extLst>
              <a:ext uri="{FF2B5EF4-FFF2-40B4-BE49-F238E27FC236}">
                <a16:creationId xmlns:a16="http://schemas.microsoft.com/office/drawing/2014/main" id="{806C6861-E38F-4DED-BE02-F6F811971D43}"/>
              </a:ext>
            </a:extLst>
          </p:cNvPr>
          <p:cNvSpPr/>
          <p:nvPr/>
        </p:nvSpPr>
        <p:spPr>
          <a:xfrm>
            <a:off x="7380312" y="4362924"/>
            <a:ext cx="1672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以教城</a:t>
            </a:r>
            <a:r>
              <a:rPr lang="en-US" altLang="zh-TW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小校園</a:t>
            </a:r>
            <a:endParaRPr lang="en-US" altLang="zh-TW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帳戶登入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75270441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6DB0E-2062-47BA-A166-5FA5D41A7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251788BD-1486-486E-8E0B-350DA8367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6792"/>
            <a:ext cx="4572000" cy="399657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04145A-4C8B-422A-A73F-1453E7A67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/>
          <a:stretch/>
        </p:blipFill>
        <p:spPr>
          <a:xfrm>
            <a:off x="4211959" y="1556792"/>
            <a:ext cx="4932041" cy="3996576"/>
          </a:xfrm>
        </p:spPr>
      </p:pic>
    </p:spTree>
    <p:extLst>
      <p:ext uri="{BB962C8B-B14F-4D97-AF65-F5344CB8AC3E}">
        <p14:creationId xmlns:p14="http://schemas.microsoft.com/office/powerpoint/2010/main" val="435612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F38D52-37A3-48EB-B711-D6BE61760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6824" y="1916661"/>
            <a:ext cx="4539592" cy="41009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C42312F-EEDF-437F-90FF-072A8E8B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新年利是兌換碼</a:t>
            </a:r>
            <a:endParaRPr lang="zh-HK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E21A47-442B-4411-B4A1-5DFA5C5C3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4800" dirty="0">
                <a:solidFill>
                  <a:schemeClr val="accent2"/>
                </a:solidFill>
              </a:rPr>
              <a:t>RABBIT</a:t>
            </a:r>
            <a:r>
              <a:rPr lang="en-US" altLang="zh-TW" sz="4800" dirty="0">
                <a:solidFill>
                  <a:schemeClr val="accent1">
                    <a:lumMod val="75000"/>
                  </a:schemeClr>
                </a:solidFill>
              </a:rPr>
              <a:t>23</a:t>
            </a:r>
            <a:endParaRPr lang="zh-HK" alt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1D3201-8931-4178-B2D8-772DDAB8CC87}"/>
              </a:ext>
            </a:extLst>
          </p:cNvPr>
          <p:cNvSpPr/>
          <p:nvPr/>
        </p:nvSpPr>
        <p:spPr>
          <a:xfrm>
            <a:off x="4499992" y="5412294"/>
            <a:ext cx="504056" cy="5016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0A6FF8-6660-4D66-8098-3D594E1992DF}"/>
              </a:ext>
            </a:extLst>
          </p:cNvPr>
          <p:cNvSpPr/>
          <p:nvPr/>
        </p:nvSpPr>
        <p:spPr>
          <a:xfrm>
            <a:off x="4788024" y="3861048"/>
            <a:ext cx="2880320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33271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5582BEF-154F-4F72-A1BE-4AB214BCDADA}"/>
              </a:ext>
            </a:extLst>
          </p:cNvPr>
          <p:cNvSpPr/>
          <p:nvPr/>
        </p:nvSpPr>
        <p:spPr>
          <a:xfrm>
            <a:off x="4248150" y="1887538"/>
            <a:ext cx="4632325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TW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www.smallcampus.net/funpost</a:t>
            </a:r>
          </a:p>
        </p:txBody>
      </p:sp>
      <p:sp>
        <p:nvSpPr>
          <p:cNvPr id="10" name="內容版面配置區 1">
            <a:extLst>
              <a:ext uri="{FF2B5EF4-FFF2-40B4-BE49-F238E27FC236}">
                <a16:creationId xmlns:a16="http://schemas.microsoft.com/office/drawing/2014/main" id="{1F6E7E3D-8A27-4988-8537-FE54D34F8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2349500"/>
            <a:ext cx="4537075" cy="439261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sz="18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</a:rPr>
              <a:t>透過有趣的漫畫和文章，讓學生輕鬆學習語文及科學知識，並擴闊視野。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  <a:t>漫話英語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  <a:t>十分科學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zh-HK" altLang="en-US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  <a:t>綠色生活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  <a:t>書海奇遇</a:t>
            </a:r>
            <a:endParaRPr lang="en-US" altLang="zh-TW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  <a:t>知識拼圖</a:t>
            </a:r>
          </a:p>
        </p:txBody>
      </p:sp>
      <p:pic>
        <p:nvPicPr>
          <p:cNvPr id="37892" name="Picture 5">
            <a:extLst>
              <a:ext uri="{FF2B5EF4-FFF2-40B4-BE49-F238E27FC236}">
                <a16:creationId xmlns:a16="http://schemas.microsoft.com/office/drawing/2014/main" id="{50D5F9CD-D720-43C0-B693-3A62CB11C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5888" y="2749549"/>
            <a:ext cx="3697287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A1C30CFE-A1A2-46D7-83A2-6383F565C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5825"/>
            <a:ext cx="6838950" cy="17510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  <a:t>小校報</a:t>
            </a:r>
            <a:b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</a:br>
            <a:r>
              <a:rPr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  <a:t> </a:t>
            </a:r>
            <a:b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</a:br>
            <a:r>
              <a:rPr lang="zh-TW" altLang="en-US" sz="31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</a:rPr>
              <a:t>生活知識月刊</a:t>
            </a:r>
            <a:endParaRPr lang="zh-HK" altLang="en-US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33D3D5A6-E3EC-4800-8FA7-C9508318E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</a:rPr>
              <a:t>訂閱教城資訊</a:t>
            </a:r>
            <a:endParaRPr lang="zh-HK" altLang="en-US" b="1" dirty="0">
              <a:latin typeface="微軟正黑體" panose="020B0604030504040204" pitchFamily="34" charset="-120"/>
            </a:endParaRPr>
          </a:p>
        </p:txBody>
      </p:sp>
      <p:pic>
        <p:nvPicPr>
          <p:cNvPr id="41987" name="Picture 1">
            <a:extLst>
              <a:ext uri="{FF2B5EF4-FFF2-40B4-BE49-F238E27FC236}">
                <a16:creationId xmlns:a16="http://schemas.microsoft.com/office/drawing/2014/main" id="{ACC48FC0-FC9F-4BAF-A74E-7003FDDF3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6236" y="2203799"/>
            <a:ext cx="7601203" cy="325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69B166-92DE-4322-B0AC-E26F0168C48A}"/>
              </a:ext>
            </a:extLst>
          </p:cNvPr>
          <p:cNvSpPr/>
          <p:nvPr/>
        </p:nvSpPr>
        <p:spPr>
          <a:xfrm>
            <a:off x="7596336" y="2420888"/>
            <a:ext cx="1080120" cy="3600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AC79B174-AAFD-485D-8435-F19F6602A6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latin typeface="微軟正黑體" panose="020B0604030504040204" pitchFamily="34" charset="-120"/>
              </a:rPr>
              <a:t>查詢</a:t>
            </a:r>
            <a:endParaRPr lang="zh-HK" altLang="en-US" b="1">
              <a:latin typeface="微軟正黑體" panose="020B0604030504040204" pitchFamily="34" charset="-120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B04524A-C48B-4FA0-990F-7BD1D33C1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香港教育城</a:t>
            </a:r>
            <a:endParaRPr lang="en-US" altLang="zh-TW" sz="3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sz="1800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</a:rPr>
              <a:t>電話：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</a:rPr>
              <a:t>2624 1000</a:t>
            </a:r>
            <a:endParaRPr lang="zh-TW" altLang="en-US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</a:rPr>
              <a:t>電郵：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hlinkClick r:id="rId3"/>
              </a:rPr>
              <a:t>info@edcity.hk</a:t>
            </a:r>
            <a:endParaRPr lang="en-US" altLang="zh-TW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9D331-985B-4D00-979B-B12BAF503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「念念」不忘短片獎</a:t>
            </a:r>
            <a:r>
              <a:rPr lang="en-US" altLang="zh-TW" dirty="0"/>
              <a:t>》	</a:t>
            </a:r>
            <a:endParaRPr lang="zh-HK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67F55-62F4-404D-83E2-AA322D594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由公眾投票選出</a:t>
            </a:r>
            <a:r>
              <a:rPr lang="en-US" altLang="zh-TW" dirty="0"/>
              <a:t>《</a:t>
            </a:r>
            <a:r>
              <a:rPr lang="zh-TW" altLang="en-US" dirty="0"/>
              <a:t>「念念」不忘短片獎</a:t>
            </a:r>
            <a:r>
              <a:rPr lang="en-US" altLang="zh-TW" dirty="0"/>
              <a:t>》</a:t>
            </a:r>
          </a:p>
          <a:p>
            <a:r>
              <a:rPr lang="zh-TW" altLang="en-US" dirty="0"/>
              <a:t>短片內容關於探究主題和意念來源</a:t>
            </a:r>
            <a:endParaRPr lang="en-US" altLang="zh-TW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C3166E6-8BCC-45DF-AE7A-0D6FEA99FA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" r="205"/>
          <a:stretch/>
        </p:blipFill>
        <p:spPr bwMode="auto">
          <a:xfrm>
            <a:off x="1979712" y="3212976"/>
            <a:ext cx="5184576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837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47E2-E970-46A4-9964-9AB6B524F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提交影片</a:t>
            </a:r>
            <a:endParaRPr lang="zh-HK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1217A-9126-486F-8C48-54677CC3F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於</a:t>
            </a:r>
            <a:r>
              <a:rPr lang="en-US" altLang="zh-HK" dirty="0"/>
              <a:t>3</a:t>
            </a:r>
            <a:r>
              <a:rPr lang="zh-HK" altLang="en-US" dirty="0"/>
              <a:t>月</a:t>
            </a:r>
            <a:r>
              <a:rPr lang="en-US" altLang="zh-HK" dirty="0"/>
              <a:t>27</a:t>
            </a:r>
            <a:r>
              <a:rPr lang="zh-HK" altLang="en-US" dirty="0"/>
              <a:t>日至</a:t>
            </a:r>
            <a:r>
              <a:rPr lang="en-US" altLang="zh-HK" dirty="0"/>
              <a:t>4</a:t>
            </a:r>
            <a:r>
              <a:rPr lang="zh-HK" altLang="en-US" dirty="0"/>
              <a:t>月</a:t>
            </a:r>
            <a:r>
              <a:rPr lang="en-US" altLang="zh-HK" dirty="0"/>
              <a:t>19</a:t>
            </a:r>
            <a:r>
              <a:rPr lang="zh-HK" altLang="en-US" dirty="0"/>
              <a:t>日期間</a:t>
            </a:r>
            <a:r>
              <a:rPr lang="zh-TW" altLang="en-US" dirty="0"/>
              <a:t>提交</a:t>
            </a:r>
            <a:endParaRPr lang="en-US" altLang="zh-TW" dirty="0"/>
          </a:p>
          <a:p>
            <a:r>
              <a:rPr lang="zh-TW" altLang="en-US" dirty="0"/>
              <a:t>由負責老師提交</a:t>
            </a:r>
            <a:endParaRPr lang="en-US" altLang="zh-TW" dirty="0"/>
          </a:p>
          <a:p>
            <a:r>
              <a:rPr lang="zh-TW" altLang="en-US" dirty="0"/>
              <a:t>提交方法：「常識百搭」網頁</a:t>
            </a:r>
            <a:endParaRPr lang="en-US" altLang="zh-TW" dirty="0"/>
          </a:p>
          <a:p>
            <a:pPr lvl="1"/>
            <a:r>
              <a:rPr lang="en-US" altLang="zh-HK" b="1" dirty="0">
                <a:solidFill>
                  <a:srgbClr val="FF9933"/>
                </a:solidFill>
                <a:latin typeface="微軟正黑體" panose="020B0604030504040204" pitchFamily="34" charset="-120"/>
                <a:hlinkClick r:id="rId2"/>
              </a:rPr>
              <a:t>http://www.edcity.hk/pspe/</a:t>
            </a:r>
            <a:endParaRPr lang="en-US" altLang="zh-HK" b="1" dirty="0">
              <a:solidFill>
                <a:srgbClr val="FF9933"/>
              </a:solidFill>
              <a:latin typeface="微軟正黑體" panose="020B0604030504040204" pitchFamily="34" charset="-120"/>
            </a:endParaRPr>
          </a:p>
          <a:p>
            <a:r>
              <a:rPr lang="zh-TW" altLang="en-US" dirty="0"/>
              <a:t>填寫資料：</a:t>
            </a:r>
          </a:p>
          <a:p>
            <a:r>
              <a:rPr lang="zh-TW" altLang="en-US" dirty="0"/>
              <a:t>   </a:t>
            </a:r>
            <a:r>
              <a:rPr lang="en-US" altLang="zh-TW" dirty="0"/>
              <a:t>(</a:t>
            </a:r>
            <a:r>
              <a:rPr lang="en-US" altLang="zh-TW" dirty="0" err="1"/>
              <a:t>i</a:t>
            </a:r>
            <a:r>
              <a:rPr lang="en-US" altLang="zh-TW" dirty="0"/>
              <a:t>) </a:t>
            </a:r>
            <a:r>
              <a:rPr lang="zh-HK" altLang="en-US" dirty="0"/>
              <a:t>報名編號</a:t>
            </a:r>
            <a:endParaRPr lang="en-US" altLang="zh-TW" dirty="0"/>
          </a:p>
          <a:p>
            <a:r>
              <a:rPr lang="zh-TW" altLang="en-US" dirty="0"/>
              <a:t>   </a:t>
            </a:r>
            <a:r>
              <a:rPr lang="en-US" altLang="zh-TW" dirty="0"/>
              <a:t>(ii) </a:t>
            </a:r>
            <a:r>
              <a:rPr lang="zh-TW" altLang="en-US" dirty="0"/>
              <a:t>專題名稱</a:t>
            </a:r>
          </a:p>
          <a:p>
            <a:r>
              <a:rPr lang="zh-TW" altLang="en-US" dirty="0"/>
              <a:t>   </a:t>
            </a:r>
            <a:r>
              <a:rPr lang="en-US" altLang="zh-TW" dirty="0"/>
              <a:t>(iii) </a:t>
            </a:r>
            <a:r>
              <a:rPr lang="zh-HK" altLang="en-US" dirty="0"/>
              <a:t>影片介紹</a:t>
            </a:r>
            <a:r>
              <a:rPr lang="zh-TW" altLang="en-US" dirty="0"/>
              <a:t>（</a:t>
            </a:r>
            <a:r>
              <a:rPr lang="en-US" altLang="zh-HK" dirty="0"/>
              <a:t>50 – 100</a:t>
            </a:r>
            <a:r>
              <a:rPr lang="zh-HK" altLang="en-US" dirty="0"/>
              <a:t>字</a:t>
            </a:r>
            <a:r>
              <a:rPr lang="zh-TW" altLang="en-US" dirty="0"/>
              <a:t>）</a:t>
            </a:r>
            <a:endParaRPr lang="en-US" altLang="zh-TW" dirty="0"/>
          </a:p>
          <a:p>
            <a:endParaRPr lang="en-US" altLang="zh-TW" b="1" dirty="0">
              <a:solidFill>
                <a:srgbClr val="FF9933"/>
              </a:solidFill>
              <a:latin typeface="微軟正黑體" panose="020B0604030504040204" pitchFamily="34" charset="-120"/>
            </a:endParaRPr>
          </a:p>
          <a:p>
            <a:pPr marL="457200" lvl="1" indent="0">
              <a:buNone/>
            </a:pP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234878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D216A5-9CC1-4CF6-89FF-EB53B5509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3051" y="2348671"/>
            <a:ext cx="5697896" cy="36591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77D563-3E00-451A-8E15-055184152F35}"/>
              </a:ext>
            </a:extLst>
          </p:cNvPr>
          <p:cNvSpPr/>
          <p:nvPr/>
        </p:nvSpPr>
        <p:spPr>
          <a:xfrm>
            <a:off x="1704303" y="882533"/>
            <a:ext cx="57353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「常識百搭」網頁</a:t>
            </a:r>
            <a:r>
              <a:rPr lang="en-US" altLang="zh-HK" sz="3200" b="1" dirty="0">
                <a:solidFill>
                  <a:srgbClr val="FF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http://www.edcity.hk/pspe/</a:t>
            </a:r>
            <a:endParaRPr lang="en-US" altLang="zh-HK" sz="3200" b="1" dirty="0">
              <a:solidFill>
                <a:srgbClr val="FF99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A6518-4D67-47CC-AF63-C15BD149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提交影片</a:t>
            </a:r>
            <a:endParaRPr lang="zh-HK" altLang="en-US" dirty="0"/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F566DB5A-6D3E-43F4-9DFE-64A78D3E4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影片內容</a:t>
            </a:r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1520"/>
              </a:lnSpc>
              <a:buFontTx/>
              <a:buNone/>
              <a:defRPr/>
            </a:pPr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SzPct val="85000"/>
              <a:buFont typeface="Arial" panose="020B0604020202020204" pitchFamily="34" charset="0"/>
              <a:buChar char="•"/>
              <a:defRPr/>
            </a:pPr>
            <a:r>
              <a:rPr lang="zh-TW" altLang="zh-HK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每一參賽隊伍只能提交一段短片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SzPct val="85000"/>
              <a:buFont typeface="Arial" panose="020B0604020202020204" pitchFamily="34" charset="0"/>
              <a:buChar char="•"/>
              <a:defRPr/>
            </a:pPr>
            <a:r>
              <a:rPr lang="zh-TW" altLang="zh-HK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內容與</a:t>
            </a:r>
            <a:r>
              <a:rPr lang="zh-TW" altLang="zh-HK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探究主題、意念</a:t>
            </a:r>
            <a:r>
              <a:rPr lang="zh-TW" altLang="zh-HK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有關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SzPct val="85000"/>
              <a:buFontTx/>
              <a:buNone/>
              <a:defRPr/>
            </a:pPr>
            <a:r>
              <a:rPr lang="zh-TW" altLang="en-US" sz="3000" dirty="0">
                <a:latin typeface="微軟正黑體" panose="020B0604030504040204" pitchFamily="34" charset="-120"/>
              </a:rPr>
              <a:t>  （</a:t>
            </a:r>
            <a:r>
              <a:rPr lang="zh-TW" altLang="zh-HK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而非探究過程的介紹</a:t>
            </a:r>
            <a:r>
              <a:rPr lang="zh-TW" altLang="en-US" sz="3000" dirty="0">
                <a:latin typeface="微軟正黑體" panose="020B0604030504040204" pitchFamily="34" charset="-120"/>
              </a:rPr>
              <a:t>）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sz="36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endParaRPr lang="en-US" altLang="zh-TW" sz="36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Tx/>
              <a:buNone/>
              <a:defRPr/>
            </a:pPr>
            <a:endParaRPr lang="en-US" altLang="zh-TW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Tx/>
              <a:buNone/>
              <a:defRPr/>
            </a:pPr>
            <a:endParaRPr lang="zh-TW" altLang="zh-HK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id="{903745BF-67FA-4043-A45E-FA7309AC5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03576"/>
            <a:ext cx="2782888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C9A7-4BB7-4C8A-B238-C30F7D4CF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提交影片</a:t>
            </a:r>
            <a:endParaRPr lang="zh-HK" altLang="en-US" dirty="0"/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CA1F27F6-3FE4-495B-94AD-7666B934C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影片格式</a:t>
            </a:r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1520"/>
              </a:lnSpc>
              <a:buFontTx/>
              <a:buNone/>
              <a:defRPr/>
            </a:pPr>
            <a:endParaRPr lang="en-US" altLang="zh-TW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SzPct val="85000"/>
              <a:buFont typeface="Arial" panose="020B0604020202020204" pitchFamily="34" charset="0"/>
              <a:buChar char="•"/>
              <a:defRPr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語言：中英文均可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SzPct val="85000"/>
              <a:buFont typeface="Arial" panose="020B0604020202020204" pitchFamily="34" charset="0"/>
              <a:buChar char="•"/>
              <a:defRPr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格式：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MPG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WMV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MP4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片長：不多於</a:t>
            </a:r>
            <a:r>
              <a:rPr lang="en-US" altLang="zh-TW" sz="3000" dirty="0">
                <a:latin typeface="微軟正黑體" panose="020B0604030504040204" pitchFamily="34" charset="-120"/>
              </a:rPr>
              <a:t>2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檔案大小：少於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1GB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片頭：學校和專題名稱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sz="36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endParaRPr lang="en-US" altLang="zh-TW" sz="36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Tx/>
              <a:buNone/>
              <a:defRPr/>
            </a:pPr>
            <a:endParaRPr lang="en-US" altLang="zh-TW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Tx/>
              <a:buNone/>
              <a:defRPr/>
            </a:pPr>
            <a:endParaRPr lang="zh-TW" altLang="zh-HK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340" name="Picture 7">
            <a:extLst>
              <a:ext uri="{FF2B5EF4-FFF2-40B4-BE49-F238E27FC236}">
                <a16:creationId xmlns:a16="http://schemas.microsoft.com/office/drawing/2014/main" id="{295496DC-2477-441A-B59F-47A0906E5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636838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5151E-1358-4645-B63B-E469A12D3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網上投票</a:t>
            </a:r>
            <a:endParaRPr lang="zh-HK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2FAE9-9513-4CBA-B8E1-B294AE23B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「念念」不忘短片獎</a:t>
            </a:r>
            <a:r>
              <a:rPr lang="en-US" altLang="zh-TW" dirty="0"/>
              <a:t>》</a:t>
            </a:r>
            <a:endParaRPr lang="zh-TW" altLang="en-US" dirty="0"/>
          </a:p>
          <a:p>
            <a:endParaRPr lang="zh-TW" altLang="en-US" dirty="0"/>
          </a:p>
          <a:p>
            <a:r>
              <a:rPr lang="zh-TW" altLang="en-US" dirty="0"/>
              <a:t>以教城帳戶</a:t>
            </a:r>
            <a:r>
              <a:rPr lang="en-US" altLang="zh-TW" dirty="0"/>
              <a:t>/</a:t>
            </a:r>
            <a:r>
              <a:rPr lang="zh-TW" altLang="en-US" dirty="0"/>
              <a:t>小校園帳戶投票</a:t>
            </a:r>
          </a:p>
          <a:p>
            <a:r>
              <a:rPr lang="zh-TW" altLang="en-US" dirty="0"/>
              <a:t>每人可投 </a:t>
            </a:r>
            <a:r>
              <a:rPr lang="en-US" altLang="zh-TW" dirty="0"/>
              <a:t>1 </a:t>
            </a:r>
            <a:r>
              <a:rPr lang="zh-TW" altLang="en-US" dirty="0"/>
              <a:t>票</a:t>
            </a:r>
          </a:p>
          <a:p>
            <a:r>
              <a:rPr lang="zh-TW" altLang="en-US" dirty="0"/>
              <a:t>投票日期：</a:t>
            </a:r>
            <a:endParaRPr lang="en-US" altLang="zh-TW" dirty="0"/>
          </a:p>
          <a:p>
            <a:pPr marL="0" indent="0">
              <a:buNone/>
            </a:pPr>
            <a:r>
              <a:rPr lang="en-US" altLang="zh-HK" dirty="0"/>
              <a:t>   2023</a:t>
            </a:r>
            <a:r>
              <a:rPr lang="zh-HK" altLang="en-US" dirty="0"/>
              <a:t>年</a:t>
            </a:r>
            <a:r>
              <a:rPr lang="en-US" altLang="zh-HK" dirty="0"/>
              <a:t>4</a:t>
            </a:r>
            <a:r>
              <a:rPr lang="zh-HK" altLang="en-US" dirty="0"/>
              <a:t>月</a:t>
            </a:r>
            <a:r>
              <a:rPr lang="en-US" altLang="zh-HK" dirty="0"/>
              <a:t>28</a:t>
            </a:r>
            <a:r>
              <a:rPr lang="zh-HK" altLang="en-US" dirty="0"/>
              <a:t>日至</a:t>
            </a:r>
            <a:r>
              <a:rPr lang="en-US" altLang="zh-HK" dirty="0"/>
              <a:t>5</a:t>
            </a:r>
            <a:r>
              <a:rPr lang="zh-HK" altLang="en-US" dirty="0"/>
              <a:t>月</a:t>
            </a:r>
            <a:r>
              <a:rPr lang="en-US" altLang="zh-HK" dirty="0"/>
              <a:t>9</a:t>
            </a:r>
            <a:r>
              <a:rPr lang="zh-HK" altLang="en-US" dirty="0"/>
              <a:t>日</a:t>
            </a:r>
            <a:endParaRPr lang="en-US" altLang="zh-HK" dirty="0"/>
          </a:p>
          <a:p>
            <a:endParaRPr lang="zh-HK" altLang="en-US" dirty="0"/>
          </a:p>
        </p:txBody>
      </p:sp>
      <p:pic>
        <p:nvPicPr>
          <p:cNvPr id="4" name="圖片 7">
            <a:extLst>
              <a:ext uri="{FF2B5EF4-FFF2-40B4-BE49-F238E27FC236}">
                <a16:creationId xmlns:a16="http://schemas.microsoft.com/office/drawing/2014/main" id="{1A5798B0-FB45-4205-BD41-D2975DA5C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8104" y="1621119"/>
            <a:ext cx="3552566" cy="338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561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7">
            <a:extLst>
              <a:ext uri="{FF2B5EF4-FFF2-40B4-BE49-F238E27FC236}">
                <a16:creationId xmlns:a16="http://schemas.microsoft.com/office/drawing/2014/main" id="{D29AB0E2-8FD1-4B62-B055-09D296C72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91155" y="2140323"/>
            <a:ext cx="4361688" cy="415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972374-9432-48F9-A283-4437255B98E8}"/>
              </a:ext>
            </a:extLst>
          </p:cNvPr>
          <p:cNvSpPr/>
          <p:nvPr/>
        </p:nvSpPr>
        <p:spPr>
          <a:xfrm>
            <a:off x="1704303" y="882533"/>
            <a:ext cx="57353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「常識百搭」網頁</a:t>
            </a:r>
            <a:r>
              <a:rPr lang="en-US" altLang="zh-HK" sz="3200" b="1" dirty="0">
                <a:solidFill>
                  <a:srgbClr val="FF99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http://www.edcity.hk/pspe/</a:t>
            </a:r>
            <a:endParaRPr lang="en-US" altLang="zh-HK" sz="3200" b="1" dirty="0">
              <a:solidFill>
                <a:srgbClr val="FF99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0967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097CB9E-6FEE-409D-B345-D269369486E9}"/>
              </a:ext>
            </a:extLst>
          </p:cNvPr>
          <p:cNvSpPr/>
          <p:nvPr/>
        </p:nvSpPr>
        <p:spPr>
          <a:xfrm>
            <a:off x="4791075" y="1839913"/>
            <a:ext cx="42418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TW" sz="2400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www.smallcampus.net/10sci</a:t>
            </a:r>
            <a:endParaRPr lang="zh-HK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B42845AB-359E-4AA4-B25D-D9BF9D188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85825"/>
            <a:ext cx="6838950" cy="17510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  <a:t>十分科學</a:t>
            </a:r>
            <a:b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</a:br>
            <a:r>
              <a:rPr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  <a:t> </a:t>
            </a:r>
            <a:b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</a:br>
            <a:r>
              <a:rPr lang="zh-TW" altLang="en-US" sz="31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</a:rPr>
              <a:t>常識科網上自學計劃</a:t>
            </a:r>
            <a:endParaRPr lang="zh-HK" altLang="en-US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630B4D1C-B50D-4672-AF07-6562BFA68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2884488"/>
            <a:ext cx="7886700" cy="37369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</a:rPr>
              <a:t>內容圍繞小學常識科課程的四大範疇：</a:t>
            </a:r>
            <a:endParaRPr lang="en-US" altLang="zh-TW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  <a:t>健康與生活</a:t>
            </a:r>
            <a:endParaRPr lang="en-US" altLang="zh-TW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  <a:t>日常生活中的科學與科技</a:t>
            </a:r>
            <a:endParaRPr lang="en-US" altLang="zh-TW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zh-HK" altLang="en-US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  <a:t>人與環境</a:t>
            </a:r>
            <a:endParaRPr lang="en-US" altLang="zh-HK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</a:rPr>
              <a:t>了解世界與認識資訊年代</a:t>
            </a:r>
            <a:endParaRPr lang="en-US" altLang="zh-TW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</a:endParaRPr>
          </a:p>
          <a:p>
            <a:pPr marL="4572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</a:rPr>
              <a:t>適合小四至小六學生參加</a:t>
            </a:r>
            <a:endParaRPr lang="en-US" altLang="zh-TW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29701" name="圖片 5">
            <a:extLst>
              <a:ext uri="{FF2B5EF4-FFF2-40B4-BE49-F238E27FC236}">
                <a16:creationId xmlns:a16="http://schemas.microsoft.com/office/drawing/2014/main" id="{F7DC1BCA-D443-411A-A88E-1F0AED38E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2" t="44212" r="38531" b="23245"/>
          <a:stretch>
            <a:fillRect/>
          </a:stretch>
        </p:blipFill>
        <p:spPr bwMode="auto">
          <a:xfrm>
            <a:off x="5422900" y="4711700"/>
            <a:ext cx="224155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圖片 6">
            <a:extLst>
              <a:ext uri="{FF2B5EF4-FFF2-40B4-BE49-F238E27FC236}">
                <a16:creationId xmlns:a16="http://schemas.microsoft.com/office/drawing/2014/main" id="{F2C72220-0009-4633-B0F9-67D682E86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5" t="6387" r="31944" b="3333"/>
          <a:stretch>
            <a:fillRect/>
          </a:stretch>
        </p:blipFill>
        <p:spPr bwMode="auto">
          <a:xfrm>
            <a:off x="6800850" y="2711450"/>
            <a:ext cx="2232025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1_Office Theme">
  <a:themeElements>
    <a:clrScheme name="Custom 8">
      <a:dk1>
        <a:sysClr val="windowText" lastClr="000000"/>
      </a:dk1>
      <a:lt1>
        <a:sysClr val="window" lastClr="FFFFFF"/>
      </a:lt1>
      <a:dk2>
        <a:srgbClr val="475B27"/>
      </a:dk2>
      <a:lt2>
        <a:srgbClr val="F2F9DB"/>
      </a:lt2>
      <a:accent1>
        <a:srgbClr val="96D34D"/>
      </a:accent1>
      <a:accent2>
        <a:srgbClr val="E89252"/>
      </a:accent2>
      <a:accent3>
        <a:srgbClr val="EDCE49"/>
      </a:accent3>
      <a:accent4>
        <a:srgbClr val="6DD9B0"/>
      </a:accent4>
      <a:accent5>
        <a:srgbClr val="67AFD3"/>
      </a:accent5>
      <a:accent6>
        <a:srgbClr val="D77FC6"/>
      </a:accent6>
      <a:hlink>
        <a:srgbClr val="267FD0"/>
      </a:hlink>
      <a:folHlink>
        <a:srgbClr val="CE324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</TotalTime>
  <Words>592</Words>
  <Application>Microsoft Office PowerPoint</Application>
  <PresentationFormat>On-screen Show (4:3)</PresentationFormat>
  <Paragraphs>110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微軟正黑體</vt:lpstr>
      <vt:lpstr>Arial</vt:lpstr>
      <vt:lpstr>Britannic Bold</vt:lpstr>
      <vt:lpstr>Calibri</vt:lpstr>
      <vt:lpstr>1_Office Theme</vt:lpstr>
      <vt:lpstr>第二十五屆「常識百搭」   網上投票</vt:lpstr>
      <vt:lpstr>《「念念」不忘短片獎》 </vt:lpstr>
      <vt:lpstr>提交影片</vt:lpstr>
      <vt:lpstr>PowerPoint Presentation</vt:lpstr>
      <vt:lpstr>提交影片</vt:lpstr>
      <vt:lpstr>提交影片</vt:lpstr>
      <vt:lpstr>網上投票</vt:lpstr>
      <vt:lpstr>PowerPoint Presentation</vt:lpstr>
      <vt:lpstr>十分科學   常識科網上自學計劃</vt:lpstr>
      <vt:lpstr>十分科學</vt:lpstr>
      <vt:lpstr>十分科學</vt:lpstr>
      <vt:lpstr>熊貓電子學堂：自然常識獎勵計劃</vt:lpstr>
      <vt:lpstr>教城學生獎勵計劃</vt:lpstr>
      <vt:lpstr>小校園   </vt:lpstr>
      <vt:lpstr>PowerPoint Presentation</vt:lpstr>
      <vt:lpstr>新年利是兌換碼</vt:lpstr>
      <vt:lpstr>小校報   生活知識月刊</vt:lpstr>
      <vt:lpstr>訂閱教城資訊</vt:lpstr>
      <vt:lpstr>查詢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第二十二屆「常識百搭」   網上投票</dc:title>
  <dc:creator>Thom Lai</dc:creator>
  <cp:lastModifiedBy>Ka Ming Cheung</cp:lastModifiedBy>
  <cp:revision>60</cp:revision>
  <dcterms:created xsi:type="dcterms:W3CDTF">2019-01-25T11:50:47Z</dcterms:created>
  <dcterms:modified xsi:type="dcterms:W3CDTF">2023-02-03T04:55:18Z</dcterms:modified>
</cp:coreProperties>
</file>