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4"/>
  </p:sldMasterIdLst>
  <p:notesMasterIdLst>
    <p:notesMasterId r:id="rId26"/>
  </p:notesMasterIdLst>
  <p:handoutMasterIdLst>
    <p:handoutMasterId r:id="rId27"/>
  </p:handoutMasterIdLst>
  <p:sldIdLst>
    <p:sldId id="273" r:id="rId5"/>
    <p:sldId id="256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0" r:id="rId15"/>
    <p:sldId id="274" r:id="rId16"/>
    <p:sldId id="266" r:id="rId17"/>
    <p:sldId id="267" r:id="rId18"/>
    <p:sldId id="268" r:id="rId19"/>
    <p:sldId id="282" r:id="rId20"/>
    <p:sldId id="281" r:id="rId21"/>
    <p:sldId id="269" r:id="rId22"/>
    <p:sldId id="270" r:id="rId23"/>
    <p:sldId id="276" r:id="rId24"/>
    <p:sldId id="272" r:id="rId25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33"/>
    <a:srgbClr val="47A3FF"/>
    <a:srgbClr val="04A8F2"/>
    <a:srgbClr val="66FFFF"/>
    <a:srgbClr val="006600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85371" autoAdjust="0"/>
  </p:normalViewPr>
  <p:slideViewPr>
    <p:cSldViewPr>
      <p:cViewPr varScale="1">
        <p:scale>
          <a:sx n="56" d="100"/>
          <a:sy n="56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04BA692-892D-44F6-B052-2DD77CCFDA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DE476D4-D91C-4300-88DE-CD2C5D7F55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199B057E-0D82-478F-B5E4-2CCD5345655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6E9C1916-60B3-43FE-B972-C8F941EB21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22D800-43BF-4E91-9C96-6BC1A241B5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58E0600-8513-4B11-8864-04B1A1C323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C37BF14-B27B-4FB6-8297-BBFD2AB62D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CC8E9A3-7DE7-4172-BAF3-E9BEEA282B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A600ADE-E342-4E8E-89AB-6498F25F05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B6C50BF-DD8A-4041-9A90-2ADE6E6414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2A5D5DF-0F8F-4D95-B6F9-415C26184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CB7B0C-AA6C-4A3D-B5A2-4BDD554AB6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BB5238C-CD90-4637-BEB5-AC3D42DA8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0C8BFA3-74B7-4CD3-9A33-05DCD5A6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F48493A-33F5-4A50-B1EA-2BF586C68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BF4EC8-A782-4328-96AD-FC679ECDE81F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6ABC7A8-B5A2-4D07-B741-1C34D8D92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A5C1C8D-DBC9-46FA-84C9-9A06DB772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2C24F27-37B0-42E1-8EF6-67060CD3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DF52BF-3615-40CC-AA84-E0E80347AEC9}" type="slidenum">
              <a:rPr lang="en-US" altLang="zh-TW" smtClean="0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E75153C-C7E3-4EB9-A7DA-5C37EDF56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99D0BF2-2C8C-4B65-85E1-07EABB58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44235EA-4B1E-472E-8D6A-2035C4AF9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0F7793-6F0C-4E85-8AFE-207A6F93F852}" type="slidenum">
              <a:rPr lang="en-US" altLang="zh-TW" smtClean="0"/>
              <a:pPr>
                <a:spcBef>
                  <a:spcPct val="0"/>
                </a:spcBef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721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45E4C21-96A8-4986-832F-E228CE5DC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A564424-9768-48AB-820B-BAA97D0F7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748868-257B-4F9B-ACC1-854C2172B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D832B58-D3BE-435E-8642-638E061EB2D0}" type="slidenum">
              <a:rPr lang="en-US" altLang="zh-TW" smtClean="0"/>
              <a:pPr>
                <a:spcBef>
                  <a:spcPct val="0"/>
                </a:spcBef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D7F0219-2232-4677-BD31-824D5E6F9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FA54B3F-B418-4394-805E-FEBC0690B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71D3BC0-48E2-48AA-8B54-94E71853D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DBB7F40-51F5-404E-8A9E-6D1CE9F1D149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FE27765-A570-4225-9816-0069B66D1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FEC1BA4-9795-4B63-A313-CEA6C52EA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3F35304-A5F7-4E19-AF17-832A20AFE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8A86DC2-F655-439A-9DC8-63C48862C532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45E4C21-96A8-4986-832F-E228CE5DC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A564424-9768-48AB-820B-BAA97D0F7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748868-257B-4F9B-ACC1-854C2172B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D832B58-D3BE-435E-8642-638E061EB2D0}" type="slidenum">
              <a:rPr lang="en-US" altLang="zh-TW" smtClean="0"/>
              <a:pPr>
                <a:spcBef>
                  <a:spcPct val="0"/>
                </a:spcBef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2260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FE27765-A570-4225-9816-0069B66D1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FEC1BA4-9795-4B63-A313-CEA6C52EA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3F35304-A5F7-4E19-AF17-832A20AFE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8A86DC2-F655-439A-9DC8-63C48862C532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55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2A41D08-8602-4DBE-8292-5DE055B7A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A746C84-A4A4-4B61-BD9C-DDB6C0B7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2D10C3C-1C89-4544-BA46-094D2E74C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E8D971F-7DF0-4EAB-AA99-CA0ADE90D593}" type="slidenum">
              <a:rPr lang="en-US" altLang="zh-TW" smtClean="0"/>
              <a:pPr>
                <a:spcBef>
                  <a:spcPct val="0"/>
                </a:spcBef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8B81AC4-8088-4C89-9C98-EA26FA391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609A6EE-01E9-4049-8A91-1758EBB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66A2D5A-B952-43BE-A4D8-C5ED96F9B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5807ED-E85E-463C-A097-911C3887288D}" type="slidenum">
              <a:rPr lang="en-US" altLang="zh-TW" smtClean="0"/>
              <a:pPr>
                <a:spcBef>
                  <a:spcPct val="0"/>
                </a:spcBef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D189660-63B2-483D-B6E9-F1D56DD6B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32A3873-E72B-43BD-A710-B641EB88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6C878AD-B0B4-4BF1-982E-7E9EF9E4D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418E30-A702-4C4A-BD76-942D5B2421C3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F464AAE-8626-45CD-B690-2EF371627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A1ACD24-645F-45F7-804C-C0BCA59AC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51AEFE2-050F-4825-9055-5CC45A48B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0509F3E-E5C8-4BFC-A9A8-EEF1796DD12A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B478C04-CDD8-4F03-B410-C16CF1DCA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CD62EED-B6EC-4082-9CAB-CEB50AF5D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03B5910-D225-4E52-A496-2653BEF63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97CE4F-3881-42E2-8E0E-C5DEABA3CF11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F464AAE-8626-45CD-B690-2EF371627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A1ACD24-645F-45F7-804C-C0BCA59AC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51AEFE2-050F-4825-9055-5CC45A48B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0509F3E-E5C8-4BFC-A9A8-EEF1796DD12A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218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BF270BD-1F64-41C3-9702-EAE004A18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EFB4F18-2BB4-4656-9DDE-2996DA94B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72A28A0-EDCF-4171-9253-9438F7E0B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9B26A7A-1383-4627-B022-26D2E41F2922}" type="slidenum">
              <a:rPr lang="en-US" altLang="zh-TW" smtClean="0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E75153C-C7E3-4EB9-A7DA-5C37EDF56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99D0BF2-2C8C-4B65-85E1-07EABB58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44235EA-4B1E-472E-8D6A-2035C4AF9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0F7793-6F0C-4E85-8AFE-207A6F93F852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C2C0C86-5B59-4203-ADC3-19D7E03C25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01D4904-CF33-437C-9C6B-164175D76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137F478-128C-4BA6-B8F9-36D4DA604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362AD44-F290-4C73-90E1-E2C234183874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067B8E6-282E-4687-832E-CFEC75F68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F3E806E-ADB7-46D2-89CA-2734252E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AD06AA5-2879-4B25-B0CF-D5B15C1F3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A098D0D-96F0-488D-A590-A2F19FCECDE8}" type="slidenum">
              <a:rPr lang="en-US" altLang="zh-TW" smtClean="0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5D5A2B4-B38F-4C86-980E-470494E04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FE6E3A0-FC61-49E4-BFB7-271BA40E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D259A00-D075-4A83-9503-54732ADD1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8271317-846D-486D-8AD8-B5260AE72D62}" type="slidenum">
              <a:rPr lang="en-US" altLang="zh-TW" smtClean="0"/>
              <a:pPr>
                <a:spcBef>
                  <a:spcPct val="0"/>
                </a:spcBef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0A3683A-08EA-429F-9C53-7CE780159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053B510-7110-4AF8-B2CB-2E660334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28493AC-519F-4FCB-9889-28345E49D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FD7339B-1196-475D-9EEB-E756C2727C9A}" type="slidenum">
              <a:rPr lang="en-US" altLang="zh-TW" smtClean="0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879601"/>
            <a:ext cx="7484533" cy="2104496"/>
          </a:xfrm>
        </p:spPr>
        <p:txBody>
          <a:bodyPr/>
          <a:lstStyle>
            <a:lvl1pPr algn="l">
              <a:defRPr sz="6000">
                <a:solidFill>
                  <a:schemeClr val="accent2">
                    <a:lumMod val="20000"/>
                    <a:lumOff val="80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en-US" altLang="zh-HK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188883"/>
            <a:ext cx="7484533" cy="14075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dirty="0"/>
              <a:t>Click to edit Master subtitle style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B5DE5-8CD9-4C02-B39E-BD6429C1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8610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597A-C7DC-43A6-B2B5-D35DBB89877D}" type="datetimeFigureOut">
              <a:rPr lang="zh-HK" altLang="en-US"/>
              <a:pPr>
                <a:defRPr/>
              </a:pPr>
              <a:t>19/10/2022</a:t>
            </a:fld>
            <a:endParaRPr lang="zh-HK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CD8D-9A04-40AB-89B7-1D3444AB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8610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DE75-ACEA-4300-96D8-06A7D6A4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861050"/>
            <a:ext cx="2057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94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4092-39F3-49F3-A485-9CEAB677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C87C-923B-454E-9807-007C2B682B0B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A788-0EB5-4AB6-85E4-A7625A19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33DC-0266-4163-A611-F53CDA22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2B31-B951-4978-9E7A-A4436CB0029E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8601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9B6CD-D8D3-4877-9080-4A30BBEE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7499-E4CD-4FE9-8B65-B361B55E33C2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EB1B-7DE7-433B-9799-61E97413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2429-0C89-4BC6-A978-87FE16FD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0849-946B-493F-B26F-D7A10183871D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033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250031" y="1153045"/>
            <a:ext cx="4143375" cy="878773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250031" y="2098477"/>
            <a:ext cx="4143375" cy="27324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164"/>
            </a:lvl1pPr>
            <a:lvl2pPr marL="0" indent="160729">
              <a:spcBef>
                <a:spcPts val="0"/>
              </a:spcBef>
              <a:buSzTx/>
              <a:buNone/>
              <a:defRPr sz="3164"/>
            </a:lvl2pPr>
            <a:lvl3pPr marL="0" indent="321457">
              <a:spcBef>
                <a:spcPts val="0"/>
              </a:spcBef>
              <a:buSzTx/>
              <a:buNone/>
              <a:defRPr sz="3164"/>
            </a:lvl3pPr>
            <a:lvl4pPr marL="0" indent="482186">
              <a:spcBef>
                <a:spcPts val="0"/>
              </a:spcBef>
              <a:buSzTx/>
              <a:buNone/>
              <a:defRPr sz="3164"/>
            </a:lvl4pPr>
            <a:lvl5pPr marL="0" indent="642915">
              <a:spcBef>
                <a:spcPts val="0"/>
              </a:spcBef>
              <a:buSzTx/>
              <a:buNone/>
              <a:defRPr sz="316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2">
            <a:extLst>
              <a:ext uri="{FF2B5EF4-FFF2-40B4-BE49-F238E27FC236}">
                <a16:creationId xmlns:a16="http://schemas.microsoft.com/office/drawing/2014/main" id="{6E7103EF-9334-43E0-AB90-CED122B8B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E7A8-DB8D-4A03-81FA-30AE001476F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6477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A4BA-A4B0-4EC7-8DF8-571EFE76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DF54-28D3-4620-BBF3-50A9A4778B1E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1CAF2-99C0-4E6A-A0DB-CBEBB99F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BB1B4-A3EC-4B99-915A-597A13C3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7CF6-1213-4BB5-807A-9890BDF5A472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9045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4149"/>
            <a:ext cx="7886700" cy="1428213"/>
          </a:xfrm>
          <a:gradFill flip="none" rotWithShape="1">
            <a:gsLst>
              <a:gs pos="0">
                <a:schemeClr val="accent5">
                  <a:lumMod val="5000"/>
                  <a:lumOff val="95000"/>
                  <a:alpha val="0"/>
                </a:schemeClr>
              </a:gs>
              <a:gs pos="47000">
                <a:schemeClr val="accent5">
                  <a:lumMod val="60000"/>
                  <a:lumOff val="40000"/>
                  <a:alpha val="40000"/>
                </a:schemeClr>
              </a:gs>
              <a:gs pos="100000">
                <a:schemeClr val="accent5">
                  <a:alpha val="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75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en-US" altLang="zh-H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337563"/>
            <a:ext cx="7886700" cy="11223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90084-79FF-4AC2-BB01-33925ED7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451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B1A-6B5A-4859-882B-91F5248A7941}" type="datetimeFigureOut">
              <a:rPr lang="zh-HK" altLang="en-US"/>
              <a:pPr>
                <a:defRPr/>
              </a:pPr>
              <a:t>19/10/2022</a:t>
            </a:fld>
            <a:endParaRPr lang="zh-HK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84497-EA40-4774-8A30-E864942E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6451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4BE8B-23A0-4B16-9948-9ECF6F5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45150"/>
            <a:ext cx="2057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016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5867"/>
            <a:ext cx="3886200" cy="4111096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65867"/>
            <a:ext cx="3886200" cy="4111096"/>
          </a:xfrm>
        </p:spPr>
        <p:txBody>
          <a:bodyPr/>
          <a:lstStyle/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AB849D-FDCE-4024-92D7-61A4586E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6D1A-A947-43A3-B01A-AA5B5A8618B6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141768-E12C-46CF-87DB-D1A5D94B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ACC697-71E2-4AE9-B7CE-79E29052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C756-CA36-4788-8CB9-97D81ACCF76E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3568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3D9D0B-364A-43FA-8DBC-F7DD8418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B75B-BD23-4FD2-8F9D-73CC47E4C130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CC48-805D-40FC-8FF4-E0C2DB39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64413C-743A-4CDA-887E-0EF5B397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1D62-B6D9-43E3-B024-D3DE32891739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1812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705208-0BD1-46DC-885D-6CA4A6FA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F3A7-3820-43C7-B804-C2D134A42B8D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2CAE2C-0420-48C5-BF24-A4233928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3670B6-CBDA-4846-850A-4E9D0AC2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42CC-5437-4B65-95B2-2CD805619EF5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197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5CA2E9-36FF-4AB7-BCBF-A06DFC7F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69DC-E37E-45CB-B282-F4CD910A2F55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9DE313-9200-4317-900B-88A03DD6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33CAF7-AF16-4B9C-85A7-F1A9DB5C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201B-97D2-48D5-859D-544E76B3E193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75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EF9719-BA18-425B-9F6D-3F007842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9624-C505-4785-9B9F-FA44879CEE20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ABBC4-1224-4B01-A781-9B612D1B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158412-F25D-4842-AAFA-36F8593E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A6FA-C8D9-4820-B1FA-4A06007CD60F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84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HK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6EC908-02A9-49C9-9BEB-F3285E6D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43F4-676E-4B69-B89D-887E7E3A6488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68BCD3-1CB0-41C9-888D-F44FE803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7BB1C0-B81F-45BC-BE6A-D07779DF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FD3B-02A7-4D48-B39F-8E32B2FA87B0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432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F2D39A-BDF2-4A44-9BC0-C8AD5323B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885825"/>
            <a:ext cx="68389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20816AE-E14F-44BC-BABD-5F2C6B9E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074863"/>
            <a:ext cx="78867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69FE-553D-4792-A3D3-3F0859A15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999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F2BCD96-E1FB-4CBA-871D-DA58AC1FCC39}" type="datetimeFigureOut">
              <a:rPr lang="zh-HK" altLang="en-US"/>
              <a:pPr>
                <a:defRPr/>
              </a:pPr>
              <a:t>19/10/2022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762F7-BB54-4318-8469-996B99452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9991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D1784-F315-4967-9E3A-9079BC24C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999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04E0093-CCA8-4AB4-AF42-AC9B8CC783E7}" type="slidenum">
              <a:rPr lang="zh-HK" altLang="en-US"/>
              <a:pPr>
                <a:defRPr/>
              </a:pPr>
              <a:t>‹#›</a:t>
            </a:fld>
            <a:endParaRPr lang="zh-HK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4" r:id="rId2"/>
    <p:sldLayoutId id="214748407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2815D"/>
          </a:solidFill>
          <a:latin typeface="Britannic Bold" panose="020B0903060703020204" pitchFamily="34" charset="0"/>
          <a:ea typeface="微軟正黑體" panose="020B0604030504040204" pitchFamily="34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35D7A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2815D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C731D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35D7A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35D7A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city.hk/studentschem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campus.net/10sc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campus.net/10sc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city.hk/wwg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campus.net/funpos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dcity.h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city.hk/psp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7E7A1AE2-91B6-4840-9224-838229FCCF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14463"/>
            <a:ext cx="7485063" cy="2859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第二十五屆「常識百搭」</a:t>
            </a:r>
            <a:br>
              <a:rPr lang="en-US" altLang="zh-TW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</a:br>
            <a:br>
              <a:rPr lang="en-US" altLang="zh-TW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網上遞交計劃書程序</a:t>
            </a:r>
            <a:endParaRPr lang="zh-HK" altLang="zh-HK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692323B-68AC-4FCD-914E-1DC2E2B57E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3338" y="4653136"/>
            <a:ext cx="7485063" cy="14065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>
                <a:solidFill>
                  <a:schemeClr val="tx1"/>
                </a:solidFill>
              </a:rPr>
              <a:t>香港教育城</a:t>
            </a:r>
            <a:br>
              <a:rPr lang="zh-TW" altLang="en-US" sz="3200">
                <a:solidFill>
                  <a:schemeClr val="tx1"/>
                </a:solidFill>
              </a:rPr>
            </a:br>
            <a:r>
              <a:rPr lang="zh-TW" altLang="en-US" sz="3200">
                <a:solidFill>
                  <a:schemeClr val="tx1"/>
                </a:solidFill>
              </a:rPr>
              <a:t>張家明先生</a:t>
            </a:r>
            <a:endParaRPr lang="zh-HK" altLang="zh-HK" sz="32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3A8E6377-529E-4967-9FDE-5F427DC47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437063"/>
            <a:ext cx="71294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35D7A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815D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C731D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35D7A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35D7A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35D7A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35D7A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35D7A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35D7A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zh-HK" altLang="zh-HK" sz="24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AC4FEC-36DA-48AA-AC70-AA416562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012398"/>
            <a:ext cx="8366592" cy="3553281"/>
          </a:xfrm>
          <a:prstGeom prst="rect">
            <a:avLst/>
          </a:prstGeom>
        </p:spPr>
      </p:pic>
      <p:sp>
        <p:nvSpPr>
          <p:cNvPr id="25605" name="文字方塊 7">
            <a:extLst>
              <a:ext uri="{FF2B5EF4-FFF2-40B4-BE49-F238E27FC236}">
                <a16:creationId xmlns:a16="http://schemas.microsoft.com/office/drawing/2014/main" id="{C2B4F770-1F74-4B84-94B2-35CE198A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102" y="3111053"/>
            <a:ext cx="3671888" cy="923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遞交表格後，報名編號會即時發送至已填寫之常用電郵地址，請緊記該編號作查詢之用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34C0733-72E2-488B-80E3-E858D0AE81E5}"/>
              </a:ext>
            </a:extLst>
          </p:cNvPr>
          <p:cNvCxnSpPr/>
          <p:nvPr/>
        </p:nvCxnSpPr>
        <p:spPr>
          <a:xfrm flipH="1">
            <a:off x="2262620" y="3612703"/>
            <a:ext cx="1223962" cy="22542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C6EE34A5-2588-4B9F-BC06-C0EAFA0775D8}"/>
              </a:ext>
            </a:extLst>
          </p:cNvPr>
          <p:cNvSpPr/>
          <p:nvPr/>
        </p:nvSpPr>
        <p:spPr>
          <a:xfrm>
            <a:off x="539552" y="3573016"/>
            <a:ext cx="1728788" cy="3605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A978E5-5BD7-41B8-A3B5-F0D77879F7ED}"/>
              </a:ext>
            </a:extLst>
          </p:cNvPr>
          <p:cNvSpPr txBox="1">
            <a:spLocks/>
          </p:cNvSpPr>
          <p:nvPr/>
        </p:nvSpPr>
        <p:spPr bwMode="auto">
          <a:xfrm>
            <a:off x="971550" y="188913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Title 4">
            <a:extLst>
              <a:ext uri="{FF2B5EF4-FFF2-40B4-BE49-F238E27FC236}">
                <a16:creationId xmlns:a16="http://schemas.microsoft.com/office/drawing/2014/main" id="{80B73071-9967-4CEA-94B3-B9D12E6D5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遞交程序</a:t>
            </a:r>
            <a:r>
              <a:rPr lang="zh-TW" altLang="en-US" b="1" dirty="0"/>
              <a:t>（非本地教師）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3D9506-DB3A-4063-9A05-84EFED744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11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21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日或之前提交已填妥的參展表格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電郵至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pspe@eduhk.hk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或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本會微信（只限内地教師）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43200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93BBC3D-F258-4940-90E8-8B05AF338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教城學生獎勵計劃</a:t>
            </a:r>
            <a:endParaRPr lang="zh-HK" altLang="en-US" b="1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B447FD7-41FC-4AD2-B9CA-538A63385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https://www.edcity.hk/studentscheme/</a:t>
            </a:r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8697423E-D308-422B-9DCC-B9B2E257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33115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097CB9E-6FEE-409D-B345-D269369486E9}"/>
              </a:ext>
            </a:extLst>
          </p:cNvPr>
          <p:cNvSpPr/>
          <p:nvPr/>
        </p:nvSpPr>
        <p:spPr>
          <a:xfrm>
            <a:off x="4791075" y="1839913"/>
            <a:ext cx="4241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www.smallcampus.net/10sci</a:t>
            </a:r>
            <a:endParaRPr lang="zh-HK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2845AB-359E-4AA4-B25D-D9BF9D18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5825"/>
            <a:ext cx="6838950" cy="1751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十分科學</a:t>
            </a:r>
            <a:b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 </a:t>
            </a:r>
            <a:b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31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常識科網上自學計劃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630B4D1C-B50D-4672-AF07-6562BFA6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884488"/>
            <a:ext cx="7886700" cy="3736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內容圍繞小學常識科課程的四大範疇：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健康與生活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日常生活中的科學與科技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HK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人與環境</a:t>
            </a:r>
            <a:endParaRPr lang="en-US" altLang="zh-HK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了解世界與認識資訊年代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適合小四至小六學生參加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9701" name="圖片 5">
            <a:extLst>
              <a:ext uri="{FF2B5EF4-FFF2-40B4-BE49-F238E27FC236}">
                <a16:creationId xmlns:a16="http://schemas.microsoft.com/office/drawing/2014/main" id="{F7DC1BCA-D443-411A-A88E-1F0AED38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2" t="44212" r="38531" b="23245"/>
          <a:stretch>
            <a:fillRect/>
          </a:stretch>
        </p:blipFill>
        <p:spPr bwMode="auto">
          <a:xfrm>
            <a:off x="5422900" y="4711700"/>
            <a:ext cx="22415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圖片 6">
            <a:extLst>
              <a:ext uri="{FF2B5EF4-FFF2-40B4-BE49-F238E27FC236}">
                <a16:creationId xmlns:a16="http://schemas.microsoft.com/office/drawing/2014/main" id="{F2C72220-0009-4633-B0F9-67D682E8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t="6387" r="31944" b="3333"/>
          <a:stretch>
            <a:fillRect/>
          </a:stretch>
        </p:blipFill>
        <p:spPr bwMode="auto">
          <a:xfrm>
            <a:off x="6800850" y="2711450"/>
            <a:ext cx="22320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>
            <a:extLst>
              <a:ext uri="{FF2B5EF4-FFF2-40B4-BE49-F238E27FC236}">
                <a16:creationId xmlns:a16="http://schemas.microsoft.com/office/drawing/2014/main" id="{C2C47637-A6F4-4639-A83A-B2C9D547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566863"/>
            <a:ext cx="322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GB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www.smallcampus.net/10sci</a:t>
            </a:r>
            <a:endParaRPr lang="zh-HK" altLang="en-US" dirty="0">
              <a:cs typeface="Arial" panose="020B0604020202020204" pitchFamily="34" charset="0"/>
            </a:endParaRPr>
          </a:p>
        </p:txBody>
      </p:sp>
      <p:sp>
        <p:nvSpPr>
          <p:cNvPr id="31747" name="內容版面配置區 1">
            <a:extLst>
              <a:ext uri="{FF2B5EF4-FFF2-40B4-BE49-F238E27FC236}">
                <a16:creationId xmlns:a16="http://schemas.microsoft.com/office/drawing/2014/main" id="{8980D903-0EC4-48B3-B0C4-A99F57A43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074863"/>
            <a:ext cx="7886700" cy="5314950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</a:rPr>
              <a:t>學生：</a:t>
            </a:r>
            <a:br>
              <a:rPr lang="en-US" altLang="zh-TW" sz="2400" dirty="0">
                <a:latin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</a:rPr>
              <a:t>透過計劃提供的學習材料和練習，發展解難與探究能力。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</a:rPr>
              <a:t>教師：</a:t>
            </a:r>
            <a:br>
              <a:rPr lang="en-US" altLang="zh-TW" sz="2400" dirty="0">
                <a:latin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</a:rPr>
              <a:t>透過學校報告知悉學生的學習進度，以便調適課程，提升教學效能。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</a:rPr>
              <a:t>學習材料來源：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</a:rPr>
              <a:t>漫畫</a:t>
            </a:r>
            <a:endParaRPr lang="en-US" altLang="zh-TW" sz="2000" dirty="0">
              <a:latin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</a:rPr>
              <a:t>兒童雜誌</a:t>
            </a:r>
            <a:endParaRPr lang="en-US" altLang="zh-TW" sz="2000" dirty="0">
              <a:latin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</a:rPr>
              <a:t>政府及公營機構網頁</a:t>
            </a:r>
            <a:endParaRPr lang="en-US" altLang="zh-TW" sz="2000" dirty="0">
              <a:latin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</a:rPr>
              <a:t>教育多媒體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7CF3D71-6EB9-4D5D-B06C-265427D261AC}"/>
              </a:ext>
            </a:extLst>
          </p:cNvPr>
          <p:cNvSpPr txBox="1">
            <a:spLocks/>
          </p:cNvSpPr>
          <p:nvPr/>
        </p:nvSpPr>
        <p:spPr>
          <a:xfrm>
            <a:off x="628650" y="1947863"/>
            <a:ext cx="6838950" cy="17510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kumimoji="0" lang="zh-HK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1750" name="Title 4">
            <a:extLst>
              <a:ext uri="{FF2B5EF4-FFF2-40B4-BE49-F238E27FC236}">
                <a16:creationId xmlns:a16="http://schemas.microsoft.com/office/drawing/2014/main" id="{53424250-1C6F-4F85-A96D-03D296679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</a:rPr>
              <a:t>十分科學</a:t>
            </a:r>
            <a:endParaRPr lang="zh-HK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477243-652A-4EF4-A3B7-1BDE32621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165" y="3800564"/>
            <a:ext cx="3523903" cy="27172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3E000104-AA0C-435B-BC35-EED72350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174" r="11815"/>
          <a:stretch>
            <a:fillRect/>
          </a:stretch>
        </p:blipFill>
        <p:spPr bwMode="auto">
          <a:xfrm rot="-531226">
            <a:off x="657225" y="4525963"/>
            <a:ext cx="128746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>
            <a:extLst>
              <a:ext uri="{FF2B5EF4-FFF2-40B4-BE49-F238E27FC236}">
                <a16:creationId xmlns:a16="http://schemas.microsoft.com/office/drawing/2014/main" id="{B4BA9D80-75A6-46C1-A947-C35FF6194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2495" r="11133"/>
          <a:stretch>
            <a:fillRect/>
          </a:stretch>
        </p:blipFill>
        <p:spPr bwMode="auto">
          <a:xfrm rot="511808">
            <a:off x="2187575" y="4572000"/>
            <a:ext cx="1270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47A24BD-2686-431D-B302-9CA66863FDFE}"/>
              </a:ext>
            </a:extLst>
          </p:cNvPr>
          <p:cNvSpPr txBox="1"/>
          <p:nvPr/>
        </p:nvSpPr>
        <p:spPr>
          <a:xfrm>
            <a:off x="395536" y="1768748"/>
            <a:ext cx="8503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u="sng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計劃日期</a:t>
            </a:r>
            <a:endParaRPr lang="en-US" altLang="zh-TW" sz="2400" b="1" u="sng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第一期：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2022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日至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2023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</a:p>
          <a:p>
            <a:pPr>
              <a:defRPr/>
            </a:pP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第二期：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2023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日至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2023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altLang="zh-TW" sz="2400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b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b="1" u="sng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學校截止報名日期</a:t>
            </a:r>
            <a:endParaRPr lang="en-US" altLang="zh-TW" sz="2400" b="1" u="sng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2023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zh-HK" altLang="en-US" sz="2400" dirty="0">
              <a:latin typeface="+mn-lt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705D06A-0875-4E47-AF57-D6415769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十分科學</a:t>
            </a:r>
            <a:endParaRPr lang="zh-HK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3FB036-9E99-488A-8046-50C2CAE21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791" y="3290356"/>
            <a:ext cx="3680633" cy="31839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097CB9E-6FEE-409D-B345-D269369486E9}"/>
              </a:ext>
            </a:extLst>
          </p:cNvPr>
          <p:cNvSpPr/>
          <p:nvPr/>
        </p:nvSpPr>
        <p:spPr>
          <a:xfrm>
            <a:off x="4791075" y="1887215"/>
            <a:ext cx="4388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https://www.edcity.hk/wwgc/</a:t>
            </a:r>
            <a:endParaRPr lang="zh-HK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2845AB-359E-4AA4-B25D-D9BF9D18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327726" cy="1751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Wild Wisdom Global Challenge </a:t>
            </a:r>
            <a:b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自然常識問答挑戰賽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2022</a:t>
            </a:r>
            <a:b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香港區賽事</a:t>
            </a:r>
            <a:b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 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630B4D1C-B50D-4672-AF07-6562BFA6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716361"/>
            <a:ext cx="7886700" cy="3736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內容圍繞野生生態及環境保育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適合小四至小六學生參加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勝出者有機會代表香港參加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WWGC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國際總決賽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4723E6-5149-4819-846C-58C42D38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8232"/>
            <a:ext cx="365110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8C086-2416-45F9-85A9-889FE020D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581127"/>
            <a:ext cx="2104256" cy="1174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EA888-E3F9-43F0-A6D0-25146751E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5255428"/>
            <a:ext cx="2405252" cy="13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515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47A24BD-2686-431D-B302-9CA66863FDFE}"/>
              </a:ext>
            </a:extLst>
          </p:cNvPr>
          <p:cNvSpPr txBox="1"/>
          <p:nvPr/>
        </p:nvSpPr>
        <p:spPr>
          <a:xfrm>
            <a:off x="395536" y="2564904"/>
            <a:ext cx="850398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200" b="1" u="sng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比賽日程</a:t>
            </a:r>
            <a:endParaRPr lang="en-US" altLang="zh-TW" sz="2200" b="1" u="sng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200" b="1" dirty="0">
                <a:solidFill>
                  <a:srgbClr val="3333FF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試玩階段：</a:t>
            </a:r>
            <a: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2022 </a:t>
            </a:r>
            <a:r>
              <a:rPr lang="zh-TW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10 </a:t>
            </a:r>
            <a:r>
              <a:rPr lang="zh-TW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17</a:t>
            </a:r>
            <a:r>
              <a:rPr lang="zh-TW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日起</a:t>
            </a:r>
            <a:endParaRPr lang="en-US" altLang="zh-TW" sz="2200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200" b="1" dirty="0">
                <a:solidFill>
                  <a:srgbClr val="3333FF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網上初賽（第一階段）：</a:t>
            </a:r>
            <a:endParaRPr lang="en-US" altLang="zh-TW" sz="2200" b="1" dirty="0">
              <a:solidFill>
                <a:srgbClr val="3333FF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2022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10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24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日早上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8:00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至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10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29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日晚上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9:59</a:t>
            </a:r>
            <a:endParaRPr lang="zh-TW" altLang="en-US" sz="2200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200" b="1" dirty="0">
                <a:solidFill>
                  <a:srgbClr val="3333FF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網上初賽（第二階段）：</a:t>
            </a:r>
            <a:endParaRPr lang="en-US" altLang="zh-TW" sz="2200" b="1" dirty="0">
              <a:solidFill>
                <a:srgbClr val="3333FF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2022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10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31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日早上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8:00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至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11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5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日晚上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9:59</a:t>
            </a:r>
          </a:p>
          <a:p>
            <a:pPr>
              <a:defRPr/>
            </a:pPr>
            <a:r>
              <a:rPr lang="zh-HK" altLang="en-US" sz="2200" b="1" dirty="0">
                <a:solidFill>
                  <a:srgbClr val="3333FF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現場決賽：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2022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HK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11 </a:t>
            </a:r>
            <a:r>
              <a:rPr lang="zh-HK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zh-TW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日上午（暫定）</a:t>
            </a:r>
            <a:b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en-US" altLang="zh-TW" sz="2200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200" b="1" u="sng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學校截止報名日期</a:t>
            </a:r>
            <a:endParaRPr lang="en-US" altLang="zh-TW" sz="2200" b="1" u="sng" dirty="0"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2022</a:t>
            </a:r>
            <a:r>
              <a:rPr lang="zh-TW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zh-TW" altLang="en-US" sz="2200" dirty="0"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zh-HK" altLang="en-US" sz="2200" dirty="0">
              <a:latin typeface="+mn-lt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705D06A-0875-4E47-AF57-D6415769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935"/>
            <a:ext cx="7039694" cy="9509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Wild Wisdom Global Challenge </a:t>
            </a:r>
            <a:b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自然常識問答挑戰賽</a:t>
            </a:r>
            <a: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2022</a:t>
            </a:r>
            <a:b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香港區賽事</a:t>
            </a:r>
            <a:endParaRPr lang="zh-HK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0771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582BEF-154F-4F72-A1BE-4AB214BCDADA}"/>
              </a:ext>
            </a:extLst>
          </p:cNvPr>
          <p:cNvSpPr/>
          <p:nvPr/>
        </p:nvSpPr>
        <p:spPr>
          <a:xfrm>
            <a:off x="4248150" y="1887538"/>
            <a:ext cx="4632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www.smallcampus.net/funpost</a:t>
            </a:r>
            <a:endParaRPr lang="en-GB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1">
            <a:extLst>
              <a:ext uri="{FF2B5EF4-FFF2-40B4-BE49-F238E27FC236}">
                <a16:creationId xmlns:a16="http://schemas.microsoft.com/office/drawing/2014/main" id="{1F6E7E3D-8A27-4988-8537-FE54D34F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349500"/>
            <a:ext cx="4537075" cy="43926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1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透過有趣的漫畫和文章，讓學生輕鬆學習語文及科學知識，並擴闊視野。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漫話英語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十分科學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zh-HK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綠色生活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書海奇遇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知識拼圖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1C30CFE-A1A2-46D7-83A2-6383F565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5825"/>
            <a:ext cx="6838950" cy="1751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小校報</a:t>
            </a:r>
            <a:b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 </a:t>
            </a:r>
            <a:b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31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生活知識月刊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6AB42-8BA9-40FB-89A0-533223357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133" y="2862699"/>
            <a:ext cx="3645342" cy="365603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40225480-3F8C-4D04-BFF8-9B53916B9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</a:rPr>
              <a:t>教城電子報</a:t>
            </a:r>
            <a:endParaRPr lang="zh-HK" altLang="en-US" b="1" dirty="0">
              <a:latin typeface="微軟正黑體" panose="020B0604030504040204" pitchFamily="34" charset="-120"/>
            </a:endParaRP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5F6C19C8-142B-4CAF-88E2-967F9B4E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0055" y="1628800"/>
            <a:ext cx="4803889" cy="49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B37E59-0D2A-42A1-AE06-927B3FD7D100}"/>
              </a:ext>
            </a:extLst>
          </p:cNvPr>
          <p:cNvSpPr txBox="1">
            <a:spLocks/>
          </p:cNvSpPr>
          <p:nvPr/>
        </p:nvSpPr>
        <p:spPr bwMode="auto">
          <a:xfrm>
            <a:off x="971550" y="188913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9F7C1C40-A932-4C99-8246-1D8AB7FA6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準備工作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BA78B57-294A-457C-94C6-BD160AD3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探究內容</a:t>
            </a:r>
            <a:endParaRPr lang="en-US" altLang="zh-TW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1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參加學生名單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題目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探究簡介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探究目的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STEM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原理及概念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</a:rPr>
              <a:t>探究過程及測試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3D3D5A6-E3EC-4800-8FA7-C9508318E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微軟正黑體" panose="020B0604030504040204" pitchFamily="34" charset="-120"/>
              </a:rPr>
              <a:t>訂閱教城資訊</a:t>
            </a:r>
            <a:endParaRPr lang="zh-HK" altLang="en-US" b="1">
              <a:latin typeface="微軟正黑體" panose="020B0604030504040204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6B828-2E60-4517-8448-53AA05C4F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07" y="2060848"/>
            <a:ext cx="7467186" cy="43506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69B166-92DE-4322-B0AC-E26F0168C48A}"/>
              </a:ext>
            </a:extLst>
          </p:cNvPr>
          <p:cNvSpPr/>
          <p:nvPr/>
        </p:nvSpPr>
        <p:spPr>
          <a:xfrm>
            <a:off x="7236296" y="2276872"/>
            <a:ext cx="1223690" cy="4325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AC79B174-AAFD-485D-8435-F19F6602A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微軟正黑體" panose="020B0604030504040204" pitchFamily="34" charset="-120"/>
              </a:rPr>
              <a:t>查詢</a:t>
            </a:r>
            <a:endParaRPr lang="zh-HK" altLang="en-US" b="1">
              <a:latin typeface="微軟正黑體" panose="020B0604030504040204" pitchFamily="34" charset="-12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B04524A-C48B-4FA0-990F-7BD1D33C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香港教育城</a:t>
            </a:r>
            <a:endParaRPr lang="en-US" altLang="zh-TW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1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電話：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2624 1000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電郵：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hlinkClick r:id="rId3"/>
              </a:rPr>
              <a:t>info@edcity.hk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B37E59-0D2A-42A1-AE06-927B3FD7D100}"/>
              </a:ext>
            </a:extLst>
          </p:cNvPr>
          <p:cNvSpPr txBox="1">
            <a:spLocks/>
          </p:cNvSpPr>
          <p:nvPr/>
        </p:nvSpPr>
        <p:spPr bwMode="auto">
          <a:xfrm>
            <a:off x="971550" y="188913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9F7C1C40-A932-4C99-8246-1D8AB7FA6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準備工作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BA78B57-294A-457C-94C6-BD160AD3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zh-TW" alt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如未有教城校本教師帳戶，</a:t>
            </a:r>
            <a:br>
              <a:rPr lang="en-US" altLang="zh-TW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請聯絡　貴校之教城學校戶口管理員，以建立帳戶。</a:t>
            </a:r>
            <a:endParaRPr lang="en-US" altLang="zh-TW" sz="1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E7951-1A4C-42A8-BE10-5822D9949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7"/>
          <a:stretch/>
        </p:blipFill>
        <p:spPr bwMode="auto">
          <a:xfrm>
            <a:off x="1714101" y="2852936"/>
            <a:ext cx="5715798" cy="3284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2887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D6318-A389-4529-A44A-3E52DC69B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184" y="2276872"/>
            <a:ext cx="7186398" cy="41044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EB4079-8DDA-4BAF-9260-9C2E361760DF}"/>
              </a:ext>
            </a:extLst>
          </p:cNvPr>
          <p:cNvSpPr txBox="1">
            <a:spLocks/>
          </p:cNvSpPr>
          <p:nvPr/>
        </p:nvSpPr>
        <p:spPr bwMode="auto">
          <a:xfrm>
            <a:off x="971550" y="188913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遞交程序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1D9EC4-6E57-4175-A251-FF5BAD46137A}"/>
              </a:ext>
            </a:extLst>
          </p:cNvPr>
          <p:cNvSpPr/>
          <p:nvPr/>
        </p:nvSpPr>
        <p:spPr>
          <a:xfrm>
            <a:off x="3419872" y="3505994"/>
            <a:ext cx="863600" cy="339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634D755-F13D-4C0B-A052-99E068D0AC73}"/>
              </a:ext>
            </a:extLst>
          </p:cNvPr>
          <p:cNvCxnSpPr>
            <a:cxnSpLocks/>
          </p:cNvCxnSpPr>
          <p:nvPr/>
        </p:nvCxnSpPr>
        <p:spPr>
          <a:xfrm flipH="1" flipV="1">
            <a:off x="4101505" y="3906291"/>
            <a:ext cx="1369541" cy="102344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318" name="文字方塊 22">
            <a:extLst>
              <a:ext uri="{FF2B5EF4-FFF2-40B4-BE49-F238E27FC236}">
                <a16:creationId xmlns:a16="http://schemas.microsoft.com/office/drawing/2014/main" id="{CDFB9CE7-0BE6-4C2D-81E6-BB9F4AED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046" y="4509120"/>
            <a:ext cx="2341314" cy="6477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進入計劃網頁，點選「提交計劃書」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D655CF7-1945-4C0C-ADEC-F2FD15A4B7D3}"/>
              </a:ext>
            </a:extLst>
          </p:cNvPr>
          <p:cNvSpPr/>
          <p:nvPr/>
        </p:nvSpPr>
        <p:spPr>
          <a:xfrm>
            <a:off x="509588" y="1609725"/>
            <a:ext cx="419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計劃網頁：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http://www.edcity.hk/pspe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A978E5-5BD7-41B8-A3B5-F0D77879F7ED}"/>
              </a:ext>
            </a:extLst>
          </p:cNvPr>
          <p:cNvSpPr txBox="1">
            <a:spLocks/>
          </p:cNvSpPr>
          <p:nvPr/>
        </p:nvSpPr>
        <p:spPr bwMode="auto">
          <a:xfrm>
            <a:off x="971550" y="188913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Title 4">
            <a:extLst>
              <a:ext uri="{FF2B5EF4-FFF2-40B4-BE49-F238E27FC236}">
                <a16:creationId xmlns:a16="http://schemas.microsoft.com/office/drawing/2014/main" id="{80B73071-9967-4CEA-94B3-B9D12E6D5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遞交程序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3D9506-DB3A-4063-9A05-84EFED744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報名</a:t>
            </a:r>
            <a:r>
              <a:rPr lang="zh-TW" altLang="en-US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及遞交計劃書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日期：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20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22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年 </a:t>
            </a:r>
            <a:r>
              <a:rPr lang="en-US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10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月</a:t>
            </a:r>
            <a:r>
              <a:rPr lang="en-US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21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日  至  </a:t>
            </a:r>
            <a:r>
              <a:rPr lang="en-US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11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21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日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20E3C6-CF2E-425D-AE6C-3FABB36F1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04" y="3212976"/>
            <a:ext cx="8205992" cy="32403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62635-E6DB-4D97-8944-1546148E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342" y="741281"/>
            <a:ext cx="7195149" cy="572106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034DEF2-426F-47FA-92CB-2FBCBDC5D5A4}"/>
              </a:ext>
            </a:extLst>
          </p:cNvPr>
          <p:cNvSpPr/>
          <p:nvPr/>
        </p:nvSpPr>
        <p:spPr>
          <a:xfrm>
            <a:off x="1115616" y="5587976"/>
            <a:ext cx="2376264" cy="3613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07F661D-2D40-4117-BB74-1F92860FFD36}"/>
              </a:ext>
            </a:extLst>
          </p:cNvPr>
          <p:cNvCxnSpPr>
            <a:cxnSpLocks/>
          </p:cNvCxnSpPr>
          <p:nvPr/>
        </p:nvCxnSpPr>
        <p:spPr>
          <a:xfrm flipH="1" flipV="1">
            <a:off x="3539753" y="5838825"/>
            <a:ext cx="727407" cy="28075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417" name="文字方塊 11">
            <a:extLst>
              <a:ext uri="{FF2B5EF4-FFF2-40B4-BE49-F238E27FC236}">
                <a16:creationId xmlns:a16="http://schemas.microsoft.com/office/drawing/2014/main" id="{0AD5111E-8715-4EE0-B0D5-04F45EEE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60" y="5771915"/>
            <a:ext cx="3106737" cy="646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參加學校必須同意參展條款才能繼續報名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80339B-D87B-4B79-9F6B-2A12B9800453}"/>
              </a:ext>
            </a:extLst>
          </p:cNvPr>
          <p:cNvSpPr txBox="1">
            <a:spLocks/>
          </p:cNvSpPr>
          <p:nvPr/>
        </p:nvSpPr>
        <p:spPr bwMode="auto">
          <a:xfrm>
            <a:off x="971550" y="188913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遞交程序</a:t>
            </a:r>
          </a:p>
        </p:txBody>
      </p:sp>
      <p:pic>
        <p:nvPicPr>
          <p:cNvPr id="19459" name="圖片 1">
            <a:extLst>
              <a:ext uri="{FF2B5EF4-FFF2-40B4-BE49-F238E27FC236}">
                <a16:creationId xmlns:a16="http://schemas.microsoft.com/office/drawing/2014/main" id="{BEB114C4-5FB6-438F-A208-F2754223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210" y="1817688"/>
            <a:ext cx="857758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DD96BD2-154D-44E4-A69D-EAC4A492EC81}"/>
              </a:ext>
            </a:extLst>
          </p:cNvPr>
          <p:cNvSpPr/>
          <p:nvPr/>
        </p:nvSpPr>
        <p:spPr>
          <a:xfrm>
            <a:off x="539750" y="2133600"/>
            <a:ext cx="5832475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5AA6734-B4A2-4DB4-8AA6-ED1DD52F681C}"/>
              </a:ext>
            </a:extLst>
          </p:cNvPr>
          <p:cNvCxnSpPr/>
          <p:nvPr/>
        </p:nvCxnSpPr>
        <p:spPr>
          <a:xfrm flipH="1">
            <a:off x="5308600" y="1617663"/>
            <a:ext cx="576263" cy="504825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462" name="文字方塊 7">
            <a:extLst>
              <a:ext uri="{FF2B5EF4-FFF2-40B4-BE49-F238E27FC236}">
                <a16:creationId xmlns:a16="http://schemas.microsoft.com/office/drawing/2014/main" id="{0478C80E-CB6E-463E-BB93-CDA5FACC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1155700"/>
            <a:ext cx="2735262" cy="175432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填寫負責老師的資料，包括姓名，常用電郵地址及手提電話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大會將透過常用電郵地址與負責老師聯絡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B6F61E-DB01-4909-B617-F179C054B9B1}"/>
              </a:ext>
            </a:extLst>
          </p:cNvPr>
          <p:cNvSpPr/>
          <p:nvPr/>
        </p:nvSpPr>
        <p:spPr>
          <a:xfrm>
            <a:off x="539750" y="3722688"/>
            <a:ext cx="5832475" cy="1866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35244CD-1B28-4ECF-B0A8-0D04E134E757}"/>
              </a:ext>
            </a:extLst>
          </p:cNvPr>
          <p:cNvCxnSpPr/>
          <p:nvPr/>
        </p:nvCxnSpPr>
        <p:spPr>
          <a:xfrm flipV="1">
            <a:off x="4643438" y="5592763"/>
            <a:ext cx="425450" cy="428625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465" name="文字方塊 10">
            <a:extLst>
              <a:ext uri="{FF2B5EF4-FFF2-40B4-BE49-F238E27FC236}">
                <a16:creationId xmlns:a16="http://schemas.microsoft.com/office/drawing/2014/main" id="{0DC17EA9-845B-4A37-927F-D7A30D9D5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776913"/>
            <a:ext cx="2735263" cy="6477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填寫參加學生的資料，包括姓名及就讀年級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0DDC3-39B7-43B3-9EE6-F9AB7ED76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68" y="831755"/>
            <a:ext cx="8165598" cy="54584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B4BA993-BF26-471D-87C5-0EC72448997B}"/>
              </a:ext>
            </a:extLst>
          </p:cNvPr>
          <p:cNvSpPr/>
          <p:nvPr/>
        </p:nvSpPr>
        <p:spPr>
          <a:xfrm>
            <a:off x="2123728" y="1852630"/>
            <a:ext cx="6602038" cy="4024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0B631E2-2666-4145-94BB-CEEC5E9CD5CD}"/>
              </a:ext>
            </a:extLst>
          </p:cNvPr>
          <p:cNvCxnSpPr>
            <a:cxnSpLocks/>
          </p:cNvCxnSpPr>
          <p:nvPr/>
        </p:nvCxnSpPr>
        <p:spPr>
          <a:xfrm flipH="1">
            <a:off x="5917454" y="1324503"/>
            <a:ext cx="432049" cy="50973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509" name="文字方塊 7">
            <a:extLst>
              <a:ext uri="{FF2B5EF4-FFF2-40B4-BE49-F238E27FC236}">
                <a16:creationId xmlns:a16="http://schemas.microsoft.com/office/drawing/2014/main" id="{9FA8C207-A552-4B3C-ACBD-5F82195E3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504" y="954616"/>
            <a:ext cx="2735262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填寫探究題目及簡介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>
            <a:extLst>
              <a:ext uri="{FF2B5EF4-FFF2-40B4-BE49-F238E27FC236}">
                <a16:creationId xmlns:a16="http://schemas.microsoft.com/office/drawing/2014/main" id="{1F2B8D74-82B8-4DC5-B50D-E1470F8E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102" y="2282900"/>
            <a:ext cx="863383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1DF2039-DFA2-4C36-97A3-0CB16AD5CE50}"/>
              </a:ext>
            </a:extLst>
          </p:cNvPr>
          <p:cNvSpPr/>
          <p:nvPr/>
        </p:nvSpPr>
        <p:spPr>
          <a:xfrm>
            <a:off x="261938" y="2282900"/>
            <a:ext cx="8620125" cy="1766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58DC487-C70D-4E84-9003-7DC5FAD9D84A}"/>
              </a:ext>
            </a:extLst>
          </p:cNvPr>
          <p:cNvCxnSpPr/>
          <p:nvPr/>
        </p:nvCxnSpPr>
        <p:spPr>
          <a:xfrm flipH="1" flipV="1">
            <a:off x="2286000" y="4059238"/>
            <a:ext cx="539750" cy="522287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557" name="文字方塊 7">
            <a:extLst>
              <a:ext uri="{FF2B5EF4-FFF2-40B4-BE49-F238E27FC236}">
                <a16:creationId xmlns:a16="http://schemas.microsoft.com/office/drawing/2014/main" id="{838EC344-C4C9-4663-8F64-7D8902CF9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4349750"/>
            <a:ext cx="3106738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請細閱收集個人資料聲明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475B27"/>
      </a:dk2>
      <a:lt2>
        <a:srgbClr val="F2F9DB"/>
      </a:lt2>
      <a:accent1>
        <a:srgbClr val="96D34D"/>
      </a:accent1>
      <a:accent2>
        <a:srgbClr val="E89252"/>
      </a:accent2>
      <a:accent3>
        <a:srgbClr val="EDCE49"/>
      </a:accent3>
      <a:accent4>
        <a:srgbClr val="6DD9B0"/>
      </a:accent4>
      <a:accent5>
        <a:srgbClr val="67AFD3"/>
      </a:accent5>
      <a:accent6>
        <a:srgbClr val="D77FC6"/>
      </a:accent6>
      <a:hlink>
        <a:srgbClr val="267FD0"/>
      </a:hlink>
      <a:folHlink>
        <a:srgbClr val="CE324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50AFD3B7EED45B47E2493EE0FCC5F" ma:contentTypeVersion="14" ma:contentTypeDescription="Create a new document." ma:contentTypeScope="" ma:versionID="08fc228c042c9337ea367dffdf8899ad">
  <xsd:schema xmlns:xsd="http://www.w3.org/2001/XMLSchema" xmlns:xs="http://www.w3.org/2001/XMLSchema" xmlns:p="http://schemas.microsoft.com/office/2006/metadata/properties" xmlns:ns3="b224c62f-dad6-49bc-851d-2551ba373199" xmlns:ns4="8171bf80-aaaa-43ac-83cc-8beefc939b0c" targetNamespace="http://schemas.microsoft.com/office/2006/metadata/properties" ma:root="true" ma:fieldsID="10da3614f7d6545af738a8d0a6e7878c" ns3:_="" ns4:_="">
    <xsd:import namespace="b224c62f-dad6-49bc-851d-2551ba373199"/>
    <xsd:import namespace="8171bf80-aaaa-43ac-83cc-8beefc939b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4c62f-dad6-49bc-851d-2551ba373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1bf80-aaaa-43ac-83cc-8beefc939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B44E83-4542-4D12-9334-CF7E5F427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4c62f-dad6-49bc-851d-2551ba373199"/>
    <ds:schemaRef ds:uri="8171bf80-aaaa-43ac-83cc-8beefc939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0D654D-7C9D-4C91-A8C7-49F90F211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40DFC-FC00-458C-9A54-C544CF0DAE3F}">
  <ds:schemaRefs>
    <ds:schemaRef ds:uri="http://www.w3.org/XML/1998/namespace"/>
    <ds:schemaRef ds:uri="b224c62f-dad6-49bc-851d-2551ba373199"/>
    <ds:schemaRef ds:uri="http://schemas.openxmlformats.org/package/2006/metadata/core-properties"/>
    <ds:schemaRef ds:uri="8171bf80-aaaa-43ac-83cc-8beefc939b0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21098</TotalTime>
  <Words>651</Words>
  <Application>Microsoft Office PowerPoint</Application>
  <PresentationFormat>On-screen Show (4:3)</PresentationFormat>
  <Paragraphs>111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微軟正黑體</vt:lpstr>
      <vt:lpstr>Arial</vt:lpstr>
      <vt:lpstr>Britannic Bold</vt:lpstr>
      <vt:lpstr>Calibri</vt:lpstr>
      <vt:lpstr>1_Office Theme</vt:lpstr>
      <vt:lpstr>第二十五屆「常識百搭」  網上遞交計劃書程序</vt:lpstr>
      <vt:lpstr>準備工作</vt:lpstr>
      <vt:lpstr>準備工作</vt:lpstr>
      <vt:lpstr>PowerPoint Presentation</vt:lpstr>
      <vt:lpstr>遞交程序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遞交程序（非本地教師）</vt:lpstr>
      <vt:lpstr>教城學生獎勵計劃</vt:lpstr>
      <vt:lpstr>十分科學   常識科網上自學計劃</vt:lpstr>
      <vt:lpstr>十分科學</vt:lpstr>
      <vt:lpstr>十分科學</vt:lpstr>
      <vt:lpstr>Wild Wisdom Global Challenge  自然常識問答挑戰賽2022 香港區賽事  </vt:lpstr>
      <vt:lpstr>Wild Wisdom Global Challenge  自然常識問答挑戰賽2022 香港區賽事</vt:lpstr>
      <vt:lpstr>小校報   生活知識月刊</vt:lpstr>
      <vt:lpstr>教城電子報</vt:lpstr>
      <vt:lpstr>訂閱教城資訊</vt:lpstr>
      <vt:lpstr>查詢</vt:lpstr>
    </vt:vector>
  </TitlesOfParts>
  <Company>Hong Kong Education City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EdBlog to promote language learning &amp; teaching</dc:title>
  <dc:creator>Angel</dc:creator>
  <cp:lastModifiedBy>Ka Ming Cheung</cp:lastModifiedBy>
  <cp:revision>531</cp:revision>
  <cp:lastPrinted>2014-01-24T03:09:13Z</cp:lastPrinted>
  <dcterms:created xsi:type="dcterms:W3CDTF">2008-06-27T08:40:52Z</dcterms:created>
  <dcterms:modified xsi:type="dcterms:W3CDTF">2022-10-19T03:50:42Z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0x0101007C950AFD3B7EED45B47E2493EE0FCC5F</vt:lpwstr>
  </property>
</Properties>
</file>